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65" r:id="rId3"/>
    <p:sldId id="270" r:id="rId4"/>
    <p:sldId id="271" r:id="rId5"/>
    <p:sldId id="264" r:id="rId6"/>
    <p:sldId id="268" r:id="rId7"/>
    <p:sldId id="257" r:id="rId8"/>
    <p:sldId id="269" r:id="rId9"/>
    <p:sldId id="272" r:id="rId10"/>
    <p:sldId id="267" r:id="rId11"/>
    <p:sldId id="258" r:id="rId12"/>
    <p:sldId id="273" r:id="rId13"/>
    <p:sldId id="274" r:id="rId14"/>
    <p:sldId id="275" r:id="rId15"/>
    <p:sldId id="276" r:id="rId16"/>
    <p:sldId id="277" r:id="rId17"/>
    <p:sldId id="279" r:id="rId18"/>
    <p:sldId id="285" r:id="rId19"/>
    <p:sldId id="280" r:id="rId20"/>
    <p:sldId id="283" r:id="rId21"/>
    <p:sldId id="284" r:id="rId22"/>
    <p:sldId id="281" r:id="rId23"/>
    <p:sldId id="282" r:id="rId24"/>
    <p:sldId id="286" r:id="rId25"/>
    <p:sldId id="287" r:id="rId26"/>
    <p:sldId id="288" r:id="rId27"/>
    <p:sldId id="263" r:id="rId28"/>
    <p:sldId id="259" r:id="rId29"/>
    <p:sldId id="289" r:id="rId30"/>
    <p:sldId id="260" r:id="rId31"/>
    <p:sldId id="266" r:id="rId32"/>
    <p:sldId id="262" r:id="rId33"/>
    <p:sldId id="261" r:id="rId3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827"/>
    <a:srgbClr val="3636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23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17.02.2023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6452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91812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90045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410529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998282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71603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458361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046422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15957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697009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99339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51663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240679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3835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871046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085640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968087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67384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853256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04707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973893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66389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173356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800106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758379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3431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91242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341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89060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978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22467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17.02.2023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17.02.2023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17.02.2023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415600" y="1536634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5659" lvl="0" indent="-42059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1318" lvl="1" indent="-420596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16977" lvl="2" indent="-420596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22636" lvl="3" indent="-42059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28294" lvl="4" indent="-420596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33954" lvl="5" indent="-420596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39613" lvl="6" indent="-42059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45271" lvl="7" indent="-420596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50931" lvl="8" indent="-420596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375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17.02.2023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17.02.2023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17.02.2023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17.02.2023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17.02.2023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17.02.2023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17.02.2023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17.02.2023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17.02.2023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habr.com/ru/amp/post/676114/" TargetMode="Externa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habr.com/ru/amp/post/676114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s://habr.com/ru/amp/post/676114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hyperlink" Target="https://habr.com/ru/amp/post/676114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habr.com/ru/amp/post/676114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hyperlink" Target="https://habr.com/ru/amp/post/676114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habr.com/ru/amp/post/676114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s://habr.com/ru/amp/post/676114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hyperlink" Target="https://habr.com/ru/amp/post/676114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s://habr.com/ru/amp/post/676114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hyperlink" Target="https://habr.com/ru/amp/post/676114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hyperlink" Target="https://habr.com/ru/amp/post/676114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s://habr.com/ru/amp/post/676114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hyperlink" Target="https://habr.com/ru/amp/post/676114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hyperlink" Target="https://habr.com/ru/amp/post/676114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1981380" y="1906537"/>
            <a:ext cx="8229240" cy="2664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</a:t>
            </a:r>
          </a:p>
        </p:txBody>
      </p:sp>
      <p:sp>
        <p:nvSpPr>
          <p:cNvPr id="5" name="Текст 2"/>
          <p:cNvSpPr txBox="1">
            <a:spLocks/>
          </p:cNvSpPr>
          <p:nvPr/>
        </p:nvSpPr>
        <p:spPr>
          <a:xfrm>
            <a:off x="3359696" y="5013176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572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Список Тем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2" y="6309320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35360" y="1700809"/>
            <a:ext cx="11685601" cy="447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ru-RU" sz="2400" b="1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ой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Семестр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ru-RU" sz="2800" dirty="0">
                <a:solidFill>
                  <a:schemeClr val="bg1"/>
                </a:solidFill>
                <a:latin typeface="-apple-system"/>
              </a:rPr>
              <a:t>Компьютерное зрение</a:t>
            </a:r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-apple-system"/>
              </a:rPr>
              <a:t>Классический подход</a:t>
            </a:r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800" i="1" dirty="0" err="1">
                <a:solidFill>
                  <a:schemeClr val="bg1"/>
                </a:solidFill>
                <a:latin typeface="-apple-system"/>
              </a:rPr>
              <a:t>Нейросетевой</a:t>
            </a:r>
            <a:r>
              <a:rPr lang="ru-RU" sz="2800" i="1" dirty="0">
                <a:solidFill>
                  <a:schemeClr val="bg1"/>
                </a:solidFill>
                <a:latin typeface="-apple-system"/>
              </a:rPr>
              <a:t> подход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ru-RU" sz="2800" dirty="0">
                <a:solidFill>
                  <a:schemeClr val="bg1"/>
                </a:solidFill>
                <a:latin typeface="-apple-system"/>
              </a:rPr>
              <a:t>Нейронные сети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ru-RU" sz="2800" dirty="0">
                <a:solidFill>
                  <a:schemeClr val="bg1"/>
                </a:solidFill>
                <a:latin typeface="-apple-system"/>
              </a:rPr>
              <a:t>Обработка естественного языка</a:t>
            </a:r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-apple-system"/>
              </a:rPr>
              <a:t>Классический подход</a:t>
            </a:r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800" i="1" dirty="0" err="1">
                <a:solidFill>
                  <a:schemeClr val="bg1"/>
                </a:solidFill>
                <a:latin typeface="-apple-system"/>
              </a:rPr>
              <a:t>Нейросетевой</a:t>
            </a:r>
            <a:r>
              <a:rPr lang="ru-RU" sz="2800" i="1" dirty="0">
                <a:solidFill>
                  <a:schemeClr val="bg1"/>
                </a:solidFill>
                <a:latin typeface="-apple-system"/>
              </a:rPr>
              <a:t> подход</a:t>
            </a:r>
            <a:endParaRPr lang="en-US" sz="2800" i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1314C969-7F2F-4BCD-9BC3-CD176ECE0BF3}"/>
              </a:ext>
            </a:extLst>
          </p:cNvPr>
          <p:cNvSpPr txBox="1">
            <a:spLocks/>
          </p:cNvSpPr>
          <p:nvPr/>
        </p:nvSpPr>
        <p:spPr>
          <a:xfrm>
            <a:off x="2775754" y="238955"/>
            <a:ext cx="6307816" cy="4492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0682981-761B-4C5D-B9E4-B19CCF53B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27384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0E70E7A8-8BFE-4FB7-9FCF-2704D6DE8346}"/>
              </a:ext>
            </a:extLst>
          </p:cNvPr>
          <p:cNvCxnSpPr>
            <a:cxnSpLocks/>
          </p:cNvCxnSpPr>
          <p:nvPr/>
        </p:nvCxnSpPr>
        <p:spPr>
          <a:xfrm flipV="1">
            <a:off x="169187" y="962067"/>
            <a:ext cx="12022813" cy="1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CA178F8-ED7F-4A7A-8DFB-35405349D740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1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Порог Вхождения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2" y="6309320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D4C3492B-5A0B-464F-BE8D-E75F3455FC4E}"/>
              </a:ext>
            </a:extLst>
          </p:cNvPr>
          <p:cNvSpPr txBox="1">
            <a:spLocks/>
          </p:cNvSpPr>
          <p:nvPr/>
        </p:nvSpPr>
        <p:spPr>
          <a:xfrm>
            <a:off x="2775754" y="238955"/>
            <a:ext cx="6307816" cy="4492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A968FE53-04F6-49EA-BAC8-EDD638594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27384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7F66C55-1DB3-4D9B-B2AA-A303046F5F25}"/>
              </a:ext>
            </a:extLst>
          </p:cNvPr>
          <p:cNvCxnSpPr>
            <a:cxnSpLocks/>
          </p:cNvCxnSpPr>
          <p:nvPr/>
        </p:nvCxnSpPr>
        <p:spPr>
          <a:xfrm flipV="1">
            <a:off x="169187" y="962067"/>
            <a:ext cx="12022813" cy="1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6197859-9489-44A0-968D-0EAE91A29BC4}"/>
              </a:ext>
            </a:extLst>
          </p:cNvPr>
          <p:cNvSpPr/>
          <p:nvPr/>
        </p:nvSpPr>
        <p:spPr>
          <a:xfrm>
            <a:off x="572068" y="1511893"/>
            <a:ext cx="1009295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Ожидается, что студенты: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знают основные принципы и имеют навыки программирования на уровне, достаточном для написания и понимания достаточно тривиальной компьютерной программы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Python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5146D54-B137-4C78-922C-0D58A7B7ACE8}"/>
              </a:ext>
            </a:extLst>
          </p:cNvPr>
          <p:cNvSpPr/>
          <p:nvPr/>
        </p:nvSpPr>
        <p:spPr>
          <a:xfrm>
            <a:off x="572068" y="3204883"/>
            <a:ext cx="972593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 программы</a:t>
            </a:r>
          </a:p>
          <a:p>
            <a:pPr>
              <a:spcAft>
                <a:spcPts val="600"/>
              </a:spcAft>
            </a:pP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X,y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= </a:t>
            </a:r>
            <a:r>
              <a:rPr lang="ru-RU" sz="20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функция_загрузки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(данные)</a:t>
            </a:r>
          </a:p>
          <a:p>
            <a:pPr>
              <a:spcAft>
                <a:spcPts val="600"/>
              </a:spcAft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Решение=</a:t>
            </a:r>
            <a:r>
              <a:rPr lang="ru-RU" sz="20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функция_обработки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X,y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21C4F89C-1A06-48A9-9173-A4BD9564F897}"/>
              </a:ext>
            </a:extLst>
          </p:cNvPr>
          <p:cNvSpPr/>
          <p:nvPr/>
        </p:nvSpPr>
        <p:spPr>
          <a:xfrm>
            <a:off x="554893" y="4418605"/>
            <a:ext cx="97259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знакомы (хотя бы на базовом уровне) с теорией вероятностей;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знакомы (хотя бы на базовом уровне) с мат. анализом и линейной алгеброй.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B8F61E1B-A827-4D2F-ABCD-E1388B4B07B9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C77EF9C-5A0F-4F38-B270-1F7CF80B3585}"/>
              </a:ext>
            </a:extLst>
          </p:cNvPr>
          <p:cNvSpPr/>
          <p:nvPr/>
        </p:nvSpPr>
        <p:spPr>
          <a:xfrm>
            <a:off x="572068" y="6139194"/>
            <a:ext cx="97259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хотят изучать машинное обучение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27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416" y="981165"/>
            <a:ext cx="10945216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Проверим Свои Знания «Математики»</a:t>
            </a:r>
            <a:endParaRPr lang="ru-RU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b="1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b="1" spc="-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b="1" spc="-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1127448" y="1628800"/>
                <a:ext cx="9793088" cy="45463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sz="3200" b="1" dirty="0" smtClean="0">
                  <a:latin typeface="-apple-system"/>
                </a:endParaRPr>
              </a:p>
              <a:p>
                <a:pPr algn="ctr"/>
                <a:r>
                  <a:rPr lang="ru-RU" sz="3200" b="1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Как выполнить преобразование: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3200" b="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b="0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sz="3200" b="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</m:d>
                                    </m:e>
                                  </m:rad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3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d>
                                        <m:dPr>
                                          <m:ctrlPr>
                                            <a:rPr lang="en-US" sz="3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</m:d>
                                    </m:e>
                                  </m:rad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num>
                                <m:den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dirty="0" smtClean="0">
                  <a:latin typeface="-apple-system"/>
                </a:endParaRPr>
              </a:p>
              <a:p>
                <a:endParaRPr lang="en-US" sz="3200" dirty="0">
                  <a:latin typeface="-apple-system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</m:ra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ru-RU" sz="3200" dirty="0">
                  <a:latin typeface="-apple-system"/>
                </a:endParaRPr>
              </a:p>
              <a:p>
                <a:endParaRPr lang="ru-RU" sz="3200" dirty="0" smtClean="0">
                  <a:latin typeface="-apple-system"/>
                </a:endParaRPr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48" y="1628800"/>
                <a:ext cx="9793088" cy="45463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 descr="https://urfu.ru/fileadmin/user_upload/common_files/about/brand/UrFULogo_Full_Russian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63552" cy="8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07768" y="6165304"/>
            <a:ext cx="398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5"/>
              </a:rPr>
              <a:t>https://habr.com/ru/amp/post/676114/</a:t>
            </a:r>
            <a:endParaRPr lang="ru-RU" dirty="0"/>
          </a:p>
        </p:txBody>
      </p:sp>
      <p:sp>
        <p:nvSpPr>
          <p:cNvPr id="4" name="Выгнутая влево стрелка 3"/>
          <p:cNvSpPr/>
          <p:nvPr/>
        </p:nvSpPr>
        <p:spPr>
          <a:xfrm>
            <a:off x="1415480" y="3356992"/>
            <a:ext cx="936104" cy="187220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8F61E1B-A827-4D2F-ABCD-E1388B4B07B9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60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416" y="981165"/>
            <a:ext cx="10945216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Проверим Свои Знания «Математики»</a:t>
            </a:r>
            <a:endParaRPr lang="ru-RU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b="1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b="1" spc="-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b="1" spc="-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2" descr="https://urfu.ru/fileadmin/user_upload/common_files/about/brand/UrFULogo_Full_Russia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63552" cy="8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07768" y="6165304"/>
            <a:ext cx="398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4"/>
              </a:rPr>
              <a:t>https://habr.com/ru/amp/post/676114/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991544" y="1916832"/>
            <a:ext cx="8371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Как </a:t>
            </a:r>
            <a:r>
              <a:rPr lang="ru-RU" sz="28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сделать преобразование функций: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7368" y="2420888"/>
            <a:ext cx="3528555" cy="335473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23792" y="2420888"/>
            <a:ext cx="3368097" cy="333355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40216" y="2420888"/>
            <a:ext cx="3456384" cy="3397301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695400" y="5733256"/>
            <a:ext cx="31261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Отображение по Х</a:t>
            </a:r>
            <a:endParaRPr lang="ru-RU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4439816" y="5733256"/>
            <a:ext cx="31261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Отображение по У</a:t>
            </a:r>
            <a:endParaRPr lang="ru-RU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8238992" y="5733256"/>
            <a:ext cx="27286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Сдвиги по Х и У</a:t>
            </a:r>
            <a:endParaRPr lang="ru-RU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8F61E1B-A827-4D2F-ABCD-E1388B4B07B9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57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416" y="981165"/>
            <a:ext cx="10945216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Проверим Свои Знания «Математики»</a:t>
            </a:r>
            <a:endParaRPr lang="ru-RU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b="1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b="1" spc="-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b="1" spc="-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2" descr="https://urfu.ru/fileadmin/user_upload/common_files/about/brand/UrFULogo_Full_Russia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63552" cy="8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07768" y="6165304"/>
            <a:ext cx="398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4"/>
              </a:rPr>
              <a:t>https://habr.com/ru/amp/post/676114/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063552" y="1988840"/>
            <a:ext cx="84000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Преобразование функций посложнее: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1424" y="2564904"/>
            <a:ext cx="2752333" cy="266429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75920" y="2636912"/>
            <a:ext cx="5868104" cy="2762647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119336" y="5373216"/>
            <a:ext cx="4496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Экспонента и Линейная функция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/>
              <p:cNvSpPr/>
              <p:nvPr/>
            </p:nvSpPr>
            <p:spPr>
              <a:xfrm>
                <a:off x="5519936" y="5517232"/>
                <a:ext cx="554461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400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Из диапазона </a:t>
                </a:r>
                <a14:m>
                  <m:oMath xmlns:m="http://schemas.openxmlformats.org/officeDocument/2006/math">
                    <m:r>
                      <a:rPr lang="ru-RU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ru-RU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ru-RU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 smtClean="0">
                    <a:latin typeface="Verdana" panose="020B0604030504040204" pitchFamily="34" charset="0"/>
                    <a:ea typeface="Verdana" panose="020B0604030504040204" pitchFamily="34" charset="0"/>
                  </a:rPr>
                  <a:t> в </a:t>
                </a:r>
                <a14:m>
                  <m:oMath xmlns:m="http://schemas.openxmlformats.org/officeDocument/2006/math">
                    <m:r>
                      <a:rPr lang="ru-RU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ru-RU" sz="2400" dirty="0">
                        <a:latin typeface="Verdana" panose="020B0604030504040204" pitchFamily="34" charset="0"/>
                        <a:ea typeface="Verdana" panose="020B0604030504040204" pitchFamily="34" charset="0"/>
                      </a:rPr>
                      <m:t>0;1</m:t>
                    </m:r>
                    <m:r>
                      <a:rPr lang="ru-R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 smtClean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" name="Прямоугольник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936" y="5517232"/>
                <a:ext cx="5544616" cy="461665"/>
              </a:xfrm>
              <a:prstGeom prst="rect">
                <a:avLst/>
              </a:prstGeom>
              <a:blipFill>
                <a:blip r:embed="rId7"/>
                <a:stretch>
                  <a:fillRect t="-11842" b="-27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8F61E1B-A827-4D2F-ABCD-E1388B4B07B9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46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416" y="981165"/>
            <a:ext cx="10945216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Проверим Свои Знания «Математики»</a:t>
            </a:r>
            <a:endParaRPr lang="ru-RU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b="1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b="1" spc="-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b="1" spc="-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2" descr="https://urfu.ru/fileadmin/user_upload/common_files/about/brand/UrFULogo_Full_Russia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63552" cy="8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07768" y="6165304"/>
            <a:ext cx="398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4"/>
              </a:rPr>
              <a:t>https://habr.com/ru/amp/post/676114/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028837" y="1988840"/>
            <a:ext cx="44694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Нормировка данных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/>
          <a:srcRect l="51532" b="51626"/>
          <a:stretch/>
        </p:blipFill>
        <p:spPr>
          <a:xfrm>
            <a:off x="8400256" y="2708920"/>
            <a:ext cx="3097695" cy="3059951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5"/>
          <a:srcRect l="51086" t="52334" r="446" b="-708"/>
          <a:stretch/>
        </p:blipFill>
        <p:spPr>
          <a:xfrm>
            <a:off x="263352" y="2708920"/>
            <a:ext cx="3096344" cy="305861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5"/>
          <a:srcRect l="-41" t="226" r="51573" b="51400"/>
          <a:stretch/>
        </p:blipFill>
        <p:spPr>
          <a:xfrm>
            <a:off x="4295800" y="2636912"/>
            <a:ext cx="3456384" cy="3414269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335360" y="5589240"/>
            <a:ext cx="32004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Нормирование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8472264" y="5661248"/>
            <a:ext cx="32004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Стандартизация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8F61E1B-A827-4D2F-ABCD-E1388B4B07B9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0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416" y="981165"/>
            <a:ext cx="10945216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Проверим Свои Знания «Математики»</a:t>
            </a:r>
            <a:endParaRPr lang="ru-RU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b="1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b="1" spc="-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b="1" spc="-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2" descr="https://urfu.ru/fileadmin/user_upload/common_files/about/brand/UrFULogo_Full_Russia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63552" cy="8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07768" y="6165304"/>
            <a:ext cx="398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4"/>
              </a:rPr>
              <a:t>https://habr.com/ru/amp/post/676114/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799856" y="1844824"/>
            <a:ext cx="29931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«Геометрия»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9536" y="2348880"/>
            <a:ext cx="3425632" cy="337681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04112" y="2348880"/>
            <a:ext cx="3322340" cy="3266703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1487488" y="5661248"/>
            <a:ext cx="4496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Расстояние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6528048" y="5589240"/>
            <a:ext cx="4496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Углы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8F61E1B-A827-4D2F-ABCD-E1388B4B07B9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416" y="981165"/>
            <a:ext cx="10945216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Проверим Свои Знания «Математики»</a:t>
            </a:r>
            <a:endParaRPr lang="ru-RU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b="1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b="1" spc="-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b="1" spc="-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2" descr="https://urfu.ru/fileadmin/user_upload/common_files/about/brand/UrFULogo_Full_Russia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63552" cy="8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07768" y="6165304"/>
            <a:ext cx="398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4"/>
              </a:rPr>
              <a:t>https://habr.com/ru/amp/post/676114/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03712" y="2636912"/>
            <a:ext cx="5286781" cy="3136655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335360" y="3140968"/>
            <a:ext cx="32876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Какое уравнение у этой функции?</a:t>
            </a:r>
          </a:p>
        </p:txBody>
      </p:sp>
      <p:sp>
        <p:nvSpPr>
          <p:cNvPr id="12" name="Стрелка вправо 11"/>
          <p:cNvSpPr/>
          <p:nvPr/>
        </p:nvSpPr>
        <p:spPr>
          <a:xfrm rot="1577487">
            <a:off x="2915589" y="4191963"/>
            <a:ext cx="1223033" cy="231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263352" y="4653136"/>
            <a:ext cx="32876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Как её найти?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8F61E1B-A827-4D2F-ABCD-E1388B4B07B9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8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4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416" y="981165"/>
            <a:ext cx="10945216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Проверим Свои Знания «Математики»</a:t>
            </a:r>
            <a:endParaRPr lang="ru-RU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b="1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b="1" spc="-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b="1" spc="-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2" descr="https://urfu.ru/fileadmin/user_upload/common_files/about/brand/UrFULogo_Full_Russia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63552" cy="8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07768" y="6165304"/>
            <a:ext cx="398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4"/>
              </a:rPr>
              <a:t>https://habr.com/ru/amp/post/676114/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352" y="1988840"/>
            <a:ext cx="5667375" cy="292417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016" y="2060848"/>
            <a:ext cx="5667375" cy="2924175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2855640" y="5229200"/>
            <a:ext cx="69847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На каком графике больше дисперсия 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8F61E1B-A827-4D2F-ABCD-E1388B4B07B9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71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416" y="981165"/>
            <a:ext cx="10945216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Проверим Свои Знания «Математики»</a:t>
            </a:r>
            <a:endParaRPr lang="ru-RU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b="1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b="1" spc="-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b="1" spc="-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2" descr="https://urfu.ru/fileadmin/user_upload/common_files/about/brand/UrFULogo_Full_Russia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63552" cy="8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07768" y="6165304"/>
            <a:ext cx="398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4"/>
              </a:rPr>
              <a:t>https://habr.com/ru/amp/post/676114/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71426" y="1988840"/>
            <a:ext cx="3469411" cy="338437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9376" y="1988840"/>
            <a:ext cx="3240360" cy="316094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56240" y="1916832"/>
            <a:ext cx="3550465" cy="3463444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551384" y="5301208"/>
            <a:ext cx="113052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Кто здесь Нормальное распределение, Равномерное распределение и Экспоненциальное распределение?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8F61E1B-A827-4D2F-ABCD-E1388B4B07B9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3742181" y="1484784"/>
            <a:ext cx="43059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 распределения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2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754408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 преподавателе</a:t>
            </a: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83632" y="276278"/>
            <a:ext cx="6299938" cy="44865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0848528" y="635849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27384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10817" y="962067"/>
            <a:ext cx="1218118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3067784-752C-48BF-9F66-E57B3B7C1AD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241D6E-32AA-422E-8CAB-1DEE584227D2}"/>
              </a:ext>
            </a:extLst>
          </p:cNvPr>
          <p:cNvSpPr txBox="1"/>
          <p:nvPr/>
        </p:nvSpPr>
        <p:spPr>
          <a:xfrm>
            <a:off x="119336" y="1755749"/>
            <a:ext cx="74888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2016/17 учебном году прошел научную стажировку в 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Faculdade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Ciencias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e 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Technologia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Universidade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Nova 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Lisboa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(Лиссабон, Португалия) за счет Стипендии Президента РФ на обучение за рубежом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A2999C-9831-4D11-8CB7-5EA2CCEEA154}"/>
              </a:ext>
            </a:extLst>
          </p:cNvPr>
          <p:cNvSpPr txBox="1"/>
          <p:nvPr/>
        </p:nvSpPr>
        <p:spPr>
          <a:xfrm>
            <a:off x="123257" y="3288094"/>
            <a:ext cx="7488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победил в мероприятии Science 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Slam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Football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с темой доклада «Как </a:t>
            </a:r>
            <a:r>
              <a:rPr lang="ru-RU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 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влияет на тренированность футболистов»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C26138-B82D-4778-A7A6-2CBFB5BF7598}"/>
              </a:ext>
            </a:extLst>
          </p:cNvPr>
          <p:cNvSpPr txBox="1"/>
          <p:nvPr/>
        </p:nvSpPr>
        <p:spPr>
          <a:xfrm>
            <a:off x="119336" y="4797152"/>
            <a:ext cx="76328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защитил диссертационную работу «Информационная система </a:t>
            </a:r>
            <a:r>
              <a:rPr lang="ru-RU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поддержки принятия решения 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врача при лечении заболеваний, сопровождающихся нарушениями регуляции вегетативной нервной системы»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0F3638-126D-4F45-B022-CCC3D9DBADD4}"/>
              </a:ext>
            </a:extLst>
          </p:cNvPr>
          <p:cNvSpPr txBox="1"/>
          <p:nvPr/>
        </p:nvSpPr>
        <p:spPr>
          <a:xfrm>
            <a:off x="2976686" y="4227044"/>
            <a:ext cx="610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https://youtu.be/-WzZrO-RECc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10FD3C08-A726-464A-904F-96541449C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990" y="1102834"/>
            <a:ext cx="2238836" cy="316783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5">
            <a:extLst>
              <a:ext uri="{FF2B5EF4-FFF2-40B4-BE49-F238E27FC236}">
                <a16:creationId xmlns:a16="http://schemas.microsoft.com/office/drawing/2014/main" id="{17E0424D-6690-43FA-9676-B0EA3CDF8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515" y="4314299"/>
            <a:ext cx="3642025" cy="24270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F3D1B07-1E05-41D3-A0EE-A1A772971731}"/>
              </a:ext>
            </a:extLst>
          </p:cNvPr>
          <p:cNvSpPr txBox="1"/>
          <p:nvPr/>
        </p:nvSpPr>
        <p:spPr>
          <a:xfrm>
            <a:off x="3429434" y="6210287"/>
            <a:ext cx="4403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http://hdl.handle.net/10995/72371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7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416" y="981165"/>
            <a:ext cx="10945216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Проверим Свои Знания «Математики»</a:t>
            </a:r>
            <a:endParaRPr lang="ru-RU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b="1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b="1" spc="-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b="1" spc="-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2" descr="https://urfu.ru/fileadmin/user_upload/common_files/about/brand/UrFULogo_Full_Russia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63552" cy="8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07768" y="6165304"/>
            <a:ext cx="398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4"/>
              </a:rPr>
              <a:t>https://habr.com/ru/amp/post/676114/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92144" y="2564904"/>
            <a:ext cx="3543228" cy="345638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416" y="2564904"/>
            <a:ext cx="3550465" cy="3463444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2703164" y="1988840"/>
            <a:ext cx="71208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Преобразование распределений 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Стрелка вправо 3"/>
          <p:cNvSpPr/>
          <p:nvPr/>
        </p:nvSpPr>
        <p:spPr>
          <a:xfrm>
            <a:off x="4943872" y="3573016"/>
            <a:ext cx="2016224" cy="12961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8F61E1B-A827-4D2F-ABCD-E1388B4B07B9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45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416" y="981165"/>
            <a:ext cx="10945216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Проверим Свои Знания «Математики»</a:t>
            </a:r>
            <a:endParaRPr lang="ru-RU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b="1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b="1" spc="-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b="1" spc="-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2" descr="https://urfu.ru/fileadmin/user_upload/common_files/about/brand/UrFULogo_Full_Russia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63552" cy="8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07768" y="6165304"/>
            <a:ext cx="398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4"/>
              </a:rPr>
              <a:t>https://habr.com/ru/amp/post/676114/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08168" y="2492896"/>
            <a:ext cx="3757443" cy="366534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5400" y="2636912"/>
            <a:ext cx="3672408" cy="3582399"/>
          </a:xfrm>
          <a:prstGeom prst="rect">
            <a:avLst/>
          </a:prstGeom>
        </p:spPr>
      </p:pic>
      <p:sp>
        <p:nvSpPr>
          <p:cNvPr id="14" name="Стрелка вправо 13"/>
          <p:cNvSpPr/>
          <p:nvPr/>
        </p:nvSpPr>
        <p:spPr>
          <a:xfrm>
            <a:off x="4943872" y="3573016"/>
            <a:ext cx="2016224" cy="12961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8F61E1B-A827-4D2F-ABCD-E1388B4B07B9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2703164" y="1988840"/>
            <a:ext cx="71208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Преобразование распределений 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998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416" y="981165"/>
            <a:ext cx="10945216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Проверим Свои Знания «Математики»</a:t>
            </a:r>
            <a:endParaRPr lang="ru-RU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b="1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b="1" spc="-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b="1" spc="-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2" descr="https://urfu.ru/fileadmin/user_upload/common_files/about/brand/UrFULogo_Full_Russia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63552" cy="8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07768" y="6165304"/>
            <a:ext cx="398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4"/>
              </a:rPr>
              <a:t>https://habr.com/ru/amp/post/676114/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088153" y="1988840"/>
            <a:ext cx="43508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Немного статистики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27648" y="2564904"/>
            <a:ext cx="6475755" cy="3425949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7328" y="4221088"/>
            <a:ext cx="30243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О чем это всё?</a:t>
            </a:r>
          </a:p>
        </p:txBody>
      </p:sp>
      <p:sp>
        <p:nvSpPr>
          <p:cNvPr id="5" name="Стрелка вправо 4"/>
          <p:cNvSpPr/>
          <p:nvPr/>
        </p:nvSpPr>
        <p:spPr>
          <a:xfrm rot="13995431">
            <a:off x="6549763" y="5851958"/>
            <a:ext cx="432048" cy="270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трелка вправо 11"/>
          <p:cNvSpPr/>
          <p:nvPr/>
        </p:nvSpPr>
        <p:spPr>
          <a:xfrm rot="6638045">
            <a:off x="7883026" y="4911627"/>
            <a:ext cx="432048" cy="270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 вправо 13"/>
          <p:cNvSpPr/>
          <p:nvPr/>
        </p:nvSpPr>
        <p:spPr>
          <a:xfrm rot="6638045">
            <a:off x="7162946" y="3687491"/>
            <a:ext cx="432048" cy="270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 вправо 14"/>
          <p:cNvSpPr/>
          <p:nvPr/>
        </p:nvSpPr>
        <p:spPr>
          <a:xfrm rot="6638045">
            <a:off x="8603106" y="5199658"/>
            <a:ext cx="432048" cy="270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8F61E1B-A827-4D2F-ABCD-E1388B4B07B9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86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 animBg="1"/>
      <p:bldP spid="12" grpId="0" animBg="1"/>
      <p:bldP spid="14" grpId="0" animBg="1"/>
      <p:bldP spid="15" grpId="0" animBg="1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416" y="981165"/>
            <a:ext cx="10945216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Проверим Свои Знания «Математики»</a:t>
            </a:r>
            <a:endParaRPr lang="ru-RU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b="1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b="1" spc="-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b="1" spc="-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2" descr="https://urfu.ru/fileadmin/user_upload/common_files/about/brand/UrFULogo_Full_Russia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63552" cy="8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07768" y="6165304"/>
            <a:ext cx="398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4"/>
              </a:rPr>
              <a:t>https://habr.com/ru/amp/post/676114/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088153" y="1988840"/>
            <a:ext cx="43508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Немного статистики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91744" y="2636912"/>
            <a:ext cx="5089376" cy="3429797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119336" y="2564904"/>
            <a:ext cx="32876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Как посчитать данное значение?</a:t>
            </a:r>
          </a:p>
          <a:p>
            <a:pPr algn="ctr"/>
            <a:endParaRPr lang="ru-RU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И почему не получится взять среднее?</a:t>
            </a:r>
          </a:p>
        </p:txBody>
      </p:sp>
      <p:sp>
        <p:nvSpPr>
          <p:cNvPr id="12" name="Стрелка вправо 11"/>
          <p:cNvSpPr/>
          <p:nvPr/>
        </p:nvSpPr>
        <p:spPr>
          <a:xfrm rot="212679">
            <a:off x="3512163" y="2694370"/>
            <a:ext cx="1868956" cy="3312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8F61E1B-A827-4D2F-ABCD-E1388B4B07B9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0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416" y="981165"/>
            <a:ext cx="10945216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Проверим Свои Знания «Математики»</a:t>
            </a:r>
            <a:endParaRPr lang="ru-RU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b="1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b="1" spc="-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b="1" spc="-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2" descr="https://urfu.ru/fileadmin/user_upload/common_files/about/brand/UrFULogo_Full_Russia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63552" cy="8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07768" y="6165304"/>
            <a:ext cx="398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4"/>
              </a:rPr>
              <a:t>https://habr.com/ru/amp/post/676114/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64904"/>
            <a:ext cx="5223075" cy="266429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5634" y="2564905"/>
            <a:ext cx="5364240" cy="273630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2855640" y="5229200"/>
            <a:ext cx="69847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Как убрать тренд из данных?</a:t>
            </a:r>
          </a:p>
        </p:txBody>
      </p:sp>
      <p:sp>
        <p:nvSpPr>
          <p:cNvPr id="12" name="Стрелка вправо 11"/>
          <p:cNvSpPr/>
          <p:nvPr/>
        </p:nvSpPr>
        <p:spPr>
          <a:xfrm>
            <a:off x="5375920" y="3429000"/>
            <a:ext cx="1152128" cy="792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8F61E1B-A827-4D2F-ABCD-E1388B4B07B9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4078545" y="1988840"/>
            <a:ext cx="43701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 тренд в данных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2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416" y="981165"/>
            <a:ext cx="10945216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Проверим Свои Знания «Математики»</a:t>
            </a:r>
            <a:endParaRPr lang="ru-RU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b="1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b="1" spc="-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b="1" spc="-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2" descr="https://urfu.ru/fileadmin/user_upload/common_files/about/brand/UrFULogo_Full_Russia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63552" cy="8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07768" y="6165304"/>
            <a:ext cx="398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4"/>
              </a:rPr>
              <a:t>https://habr.com/ru/amp/post/676114/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5"/>
          <a:srcRect b="52195"/>
          <a:stretch/>
        </p:blipFill>
        <p:spPr>
          <a:xfrm>
            <a:off x="119336" y="2636912"/>
            <a:ext cx="5743575" cy="261823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/>
          <a:srcRect l="-197" t="52148" r="197" b="47"/>
          <a:stretch/>
        </p:blipFill>
        <p:spPr>
          <a:xfrm>
            <a:off x="6096000" y="2636912"/>
            <a:ext cx="5743575" cy="2618231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344646" y="1988840"/>
            <a:ext cx="38379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 корреляцию 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2855640" y="5229200"/>
            <a:ext cx="69847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На каком из графиков самая сильная линейная корреляция ?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8F61E1B-A827-4D2F-ABCD-E1388B4B07B9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67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416" y="981165"/>
            <a:ext cx="10945216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Проверим Свои Знания «Математики»</a:t>
            </a:r>
            <a:endParaRPr lang="ru-RU" sz="32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b="1" spc="-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6092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b="1" spc="-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b="1" spc="-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2" descr="https://urfu.ru/fileadmin/user_upload/common_files/about/brand/UrFULogo_Full_Russia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63552" cy="8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007768" y="6165304"/>
            <a:ext cx="398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/>
                <a:hlinkClick r:id="rId4"/>
              </a:rPr>
              <a:t>https://habr.com/ru/amp/post/676114/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9696" y="2420888"/>
            <a:ext cx="5608241" cy="3670849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750205" y="1988840"/>
            <a:ext cx="30267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Производные</a:t>
            </a:r>
            <a:endParaRPr lang="ru-RU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263352" y="3212976"/>
            <a:ext cx="32056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Verdana" panose="020B0604030504040204" pitchFamily="34" charset="0"/>
                <a:ea typeface="Verdana" panose="020B0604030504040204" pitchFamily="34" charset="0"/>
              </a:rPr>
              <a:t>В какой точке значение производной наибольшее?</a:t>
            </a:r>
          </a:p>
        </p:txBody>
      </p:sp>
    </p:spTree>
    <p:extLst>
      <p:ext uri="{BB962C8B-B14F-4D97-AF65-F5344CB8AC3E}">
        <p14:creationId xmlns:p14="http://schemas.microsoft.com/office/powerpoint/2010/main" val="191311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alt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Практики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136560" y="6309320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01482" y="1477911"/>
            <a:ext cx="3898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 языке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F3FA270-E088-4C68-9561-50345EF4CD9A}"/>
              </a:ext>
            </a:extLst>
          </p:cNvPr>
          <p:cNvSpPr/>
          <p:nvPr/>
        </p:nvSpPr>
        <p:spPr>
          <a:xfrm>
            <a:off x="1055440" y="5661248"/>
            <a:ext cx="966630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Среда работы – «блокноты» </a:t>
            </a:r>
            <a:r>
              <a:rPr lang="ru-RU" sz="2800" dirty="0" err="1">
                <a:solidFill>
                  <a:schemeClr val="bg1"/>
                </a:solidFill>
              </a:rPr>
              <a:t>Колаб</a:t>
            </a:r>
            <a:r>
              <a:rPr lang="ru-RU" sz="2800" dirty="0">
                <a:solidFill>
                  <a:schemeClr val="bg1"/>
                </a:solidFill>
              </a:rPr>
              <a:t> (работают в браузере, </a:t>
            </a:r>
            <a:r>
              <a:rPr lang="ru-RU" sz="2800" dirty="0" err="1">
                <a:solidFill>
                  <a:schemeClr val="bg1"/>
                </a:solidFill>
              </a:rPr>
              <a:t>кек</a:t>
            </a:r>
            <a:r>
              <a:rPr lang="ru-RU" sz="2800" dirty="0">
                <a:solidFill>
                  <a:schemeClr val="bg1"/>
                </a:solidFill>
              </a:rPr>
              <a:t>)</a:t>
            </a:r>
          </a:p>
          <a:p>
            <a:r>
              <a:rPr lang="ru-RU" sz="2800" dirty="0">
                <a:solidFill>
                  <a:schemeClr val="bg1"/>
                </a:solidFill>
              </a:rPr>
              <a:t>	https://colab.research.google.com/</a:t>
            </a:r>
          </a:p>
        </p:txBody>
      </p:sp>
      <p:sp>
        <p:nvSpPr>
          <p:cNvPr id="17" name="Нижний колонтитул 6">
            <a:extLst>
              <a:ext uri="{FF2B5EF4-FFF2-40B4-BE49-F238E27FC236}">
                <a16:creationId xmlns:a16="http://schemas.microsoft.com/office/drawing/2014/main" id="{FD8C95E7-DEF7-4D43-96A9-A3C530893F3D}"/>
              </a:ext>
            </a:extLst>
          </p:cNvPr>
          <p:cNvSpPr txBox="1">
            <a:spLocks/>
          </p:cNvSpPr>
          <p:nvPr/>
        </p:nvSpPr>
        <p:spPr>
          <a:xfrm>
            <a:off x="2775754" y="238955"/>
            <a:ext cx="6307816" cy="4492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0E86EB7E-4B05-4462-A705-E0C32AD66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64706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09D37705-2122-483A-A4B2-3E24B012A2DC}"/>
              </a:ext>
            </a:extLst>
          </p:cNvPr>
          <p:cNvCxnSpPr>
            <a:cxnSpLocks/>
          </p:cNvCxnSpPr>
          <p:nvPr/>
        </p:nvCxnSpPr>
        <p:spPr>
          <a:xfrm flipV="1">
            <a:off x="169187" y="924745"/>
            <a:ext cx="12022813" cy="1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BD25B5B9-AEE6-4477-883B-A14E3E16B86B}"/>
              </a:ext>
            </a:extLst>
          </p:cNvPr>
          <p:cNvSpPr/>
          <p:nvPr/>
        </p:nvSpPr>
        <p:spPr>
          <a:xfrm>
            <a:off x="895736" y="1994547"/>
            <a:ext cx="1156860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Основные Библиотеки </a:t>
            </a:r>
          </a:p>
          <a:p>
            <a:r>
              <a:rPr lang="ru-RU" sz="2800" dirty="0">
                <a:solidFill>
                  <a:schemeClr val="bg1"/>
                </a:solidFill>
              </a:rPr>
              <a:t>	</a:t>
            </a:r>
            <a:r>
              <a:rPr lang="en-US" sz="2800" dirty="0">
                <a:solidFill>
                  <a:schemeClr val="bg1"/>
                </a:solidFill>
              </a:rPr>
              <a:t>NumPy (</a:t>
            </a:r>
            <a:r>
              <a:rPr lang="ru-RU" sz="2800" dirty="0">
                <a:solidFill>
                  <a:schemeClr val="bg1"/>
                </a:solidFill>
              </a:rPr>
              <a:t>посчитать что-то там)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	Pandas (</a:t>
            </a:r>
            <a:r>
              <a:rPr lang="ru-RU" sz="2800" dirty="0">
                <a:solidFill>
                  <a:schemeClr val="bg1"/>
                </a:solidFill>
              </a:rPr>
              <a:t>структуры данных)</a:t>
            </a:r>
          </a:p>
          <a:p>
            <a:r>
              <a:rPr lang="ru-RU" sz="2800" dirty="0">
                <a:solidFill>
                  <a:schemeClr val="bg1"/>
                </a:solidFill>
              </a:rPr>
              <a:t>	</a:t>
            </a:r>
            <a:r>
              <a:rPr lang="en-US" sz="2800" dirty="0">
                <a:solidFill>
                  <a:schemeClr val="bg1"/>
                </a:solidFill>
              </a:rPr>
              <a:t>Matplot.lib </a:t>
            </a:r>
            <a:r>
              <a:rPr lang="ru-RU" sz="2800" dirty="0">
                <a:solidFill>
                  <a:schemeClr val="bg1"/>
                </a:solidFill>
              </a:rPr>
              <a:t>и </a:t>
            </a:r>
            <a:r>
              <a:rPr lang="en-US" sz="2800" dirty="0">
                <a:solidFill>
                  <a:schemeClr val="bg1"/>
                </a:solidFill>
              </a:rPr>
              <a:t>Seaborn (</a:t>
            </a:r>
            <a:r>
              <a:rPr lang="ru-RU" sz="2800" dirty="0">
                <a:solidFill>
                  <a:schemeClr val="bg1"/>
                </a:solidFill>
              </a:rPr>
              <a:t>отрисовать)</a:t>
            </a:r>
          </a:p>
          <a:p>
            <a:r>
              <a:rPr lang="ru-RU" sz="2800" dirty="0">
                <a:solidFill>
                  <a:schemeClr val="bg1"/>
                </a:solidFill>
              </a:rPr>
              <a:t>	</a:t>
            </a:r>
            <a:r>
              <a:rPr lang="en-US" sz="2800" dirty="0" err="1" smtClean="0">
                <a:solidFill>
                  <a:schemeClr val="bg1"/>
                </a:solidFill>
              </a:rPr>
              <a:t>scikit</a:t>
            </a:r>
            <a:r>
              <a:rPr lang="en-US" sz="2800" dirty="0" smtClean="0">
                <a:solidFill>
                  <a:schemeClr val="bg1"/>
                </a:solidFill>
              </a:rPr>
              <a:t>-learn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(</a:t>
            </a:r>
            <a:r>
              <a:rPr lang="ru-RU" sz="2800" dirty="0">
                <a:solidFill>
                  <a:schemeClr val="bg1"/>
                </a:solidFill>
              </a:rPr>
              <a:t>традиционные алгоритмы машинного обучения)</a:t>
            </a:r>
          </a:p>
          <a:p>
            <a:endParaRPr lang="ru-RU" sz="1000" dirty="0">
              <a:solidFill>
                <a:schemeClr val="bg1"/>
              </a:solidFill>
            </a:endParaRPr>
          </a:p>
          <a:p>
            <a:r>
              <a:rPr lang="ru-RU" sz="2800" dirty="0">
                <a:solidFill>
                  <a:schemeClr val="bg1"/>
                </a:solidFill>
              </a:rPr>
              <a:t>	</a:t>
            </a:r>
            <a:r>
              <a:rPr lang="en-US" sz="2800" dirty="0">
                <a:solidFill>
                  <a:schemeClr val="bg1"/>
                </a:solidFill>
              </a:rPr>
              <a:t>OpenCV </a:t>
            </a:r>
            <a:r>
              <a:rPr lang="ru-RU" sz="2800" dirty="0">
                <a:solidFill>
                  <a:schemeClr val="bg1"/>
                </a:solidFill>
              </a:rPr>
              <a:t>(обработка изображений)</a:t>
            </a:r>
          </a:p>
          <a:p>
            <a:r>
              <a:rPr lang="en-US" sz="2800" dirty="0">
                <a:solidFill>
                  <a:schemeClr val="bg1"/>
                </a:solidFill>
              </a:rPr>
              <a:t>	TensorFlow (</a:t>
            </a:r>
            <a:r>
              <a:rPr lang="ru-RU" sz="2800" dirty="0">
                <a:solidFill>
                  <a:schemeClr val="bg1"/>
                </a:solidFill>
              </a:rPr>
              <a:t>простой интерфейс для работы с Нейронными Сетями</a:t>
            </a:r>
            <a:r>
              <a:rPr lang="ru-RU" sz="2800" dirty="0" smtClean="0">
                <a:solidFill>
                  <a:schemeClr val="bg1"/>
                </a:solidFill>
              </a:rPr>
              <a:t>)</a:t>
            </a:r>
            <a:endParaRPr lang="en-US" sz="2800" dirty="0" smtClean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	</a:t>
            </a:r>
            <a:r>
              <a:rPr lang="en-US" sz="2800" dirty="0" smtClean="0">
                <a:solidFill>
                  <a:schemeClr val="bg1"/>
                </a:solidFill>
              </a:rPr>
              <a:t>Hugging Face (</a:t>
            </a:r>
            <a:r>
              <a:rPr lang="ru-RU" sz="2800" dirty="0" err="1" smtClean="0">
                <a:solidFill>
                  <a:schemeClr val="bg1"/>
                </a:solidFill>
              </a:rPr>
              <a:t>трАнсОрмЕрЫ</a:t>
            </a:r>
            <a:r>
              <a:rPr lang="ru-RU" sz="2800" dirty="0" smtClean="0">
                <a:solidFill>
                  <a:schemeClr val="bg1"/>
                </a:solidFill>
              </a:rPr>
              <a:t>)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31571763-E755-4C38-9CE4-F0FD88D8C512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6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1" grpId="0"/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9279" y="945533"/>
            <a:ext cx="11062628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Материалы для дополнительного ознакомления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2" y="6381328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35360" y="2708920"/>
            <a:ext cx="33740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</a:rPr>
              <a:t>cs229.stanford.edu</a:t>
            </a:r>
            <a:endParaRPr lang="ru-RU" sz="3200" u="sng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63352" y="2132856"/>
            <a:ext cx="447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-apple-system"/>
              </a:rPr>
              <a:t>Stanford CS229: Machine Learning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98285A2-4147-4B83-8EA9-CD1245DB8B8B}"/>
              </a:ext>
            </a:extLst>
          </p:cNvPr>
          <p:cNvSpPr/>
          <p:nvPr/>
        </p:nvSpPr>
        <p:spPr>
          <a:xfrm>
            <a:off x="205515" y="3406256"/>
            <a:ext cx="88079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u="sng" dirty="0">
                <a:solidFill>
                  <a:schemeClr val="bg1"/>
                </a:solidFill>
              </a:rPr>
              <a:t>www.coursera.org/specializations/deep-learning</a:t>
            </a:r>
          </a:p>
        </p:txBody>
      </p:sp>
      <p:sp>
        <p:nvSpPr>
          <p:cNvPr id="12" name="Нижний колонтитул 6">
            <a:extLst>
              <a:ext uri="{FF2B5EF4-FFF2-40B4-BE49-F238E27FC236}">
                <a16:creationId xmlns:a16="http://schemas.microsoft.com/office/drawing/2014/main" id="{E39BB326-9E54-4E6A-B8E4-88DAF4F41535}"/>
              </a:ext>
            </a:extLst>
          </p:cNvPr>
          <p:cNvSpPr txBox="1">
            <a:spLocks/>
          </p:cNvSpPr>
          <p:nvPr/>
        </p:nvSpPr>
        <p:spPr>
          <a:xfrm>
            <a:off x="2775754" y="238955"/>
            <a:ext cx="6307816" cy="4492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92C99E84-1ADF-411B-B55F-53CDD7257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64706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34B3EFC0-E0B0-41A5-A7AC-9380A915D7B2}"/>
              </a:ext>
            </a:extLst>
          </p:cNvPr>
          <p:cNvCxnSpPr>
            <a:cxnSpLocks/>
          </p:cNvCxnSpPr>
          <p:nvPr/>
        </p:nvCxnSpPr>
        <p:spPr>
          <a:xfrm flipV="1">
            <a:off x="169187" y="924745"/>
            <a:ext cx="12022813" cy="1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8DD8ACC-9E59-452B-83CE-85566CD29AF3}"/>
              </a:ext>
            </a:extLst>
          </p:cNvPr>
          <p:cNvSpPr/>
          <p:nvPr/>
        </p:nvSpPr>
        <p:spPr>
          <a:xfrm>
            <a:off x="6470450" y="2121828"/>
            <a:ext cx="540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15 книг по машинному обучению для начинающих</a:t>
            </a:r>
          </a:p>
          <a:p>
            <a:r>
              <a:rPr lang="en-US" u="sng" dirty="0">
                <a:solidFill>
                  <a:schemeClr val="bg1"/>
                </a:solidFill>
              </a:rPr>
              <a:t>https://habr.com/ru/post/464871/</a:t>
            </a:r>
            <a:endParaRPr lang="ru-RU" u="sng" dirty="0">
              <a:solidFill>
                <a:schemeClr val="bg1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3E7A49C-AD3C-486C-99B4-0E1365E569A3}"/>
              </a:ext>
            </a:extLst>
          </p:cNvPr>
          <p:cNvSpPr/>
          <p:nvPr/>
        </p:nvSpPr>
        <p:spPr>
          <a:xfrm>
            <a:off x="6455954" y="2830852"/>
            <a:ext cx="38945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Школы анализа данных Яндекса </a:t>
            </a:r>
          </a:p>
          <a:p>
            <a:r>
              <a:rPr lang="ru-RU" u="sng" dirty="0">
                <a:solidFill>
                  <a:schemeClr val="bg1"/>
                </a:solidFill>
              </a:rPr>
              <a:t>онлайн-учебник: https://clck.ru/b33aZ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56DEAA5-E129-4CB3-8252-49BFA8AB67A5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E3701B-8214-4708-A54E-6C9E4D477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113" y="4050090"/>
            <a:ext cx="4147202" cy="271411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CD3CE11-F06A-4E52-80C0-758002CAF4B7}"/>
              </a:ext>
            </a:extLst>
          </p:cNvPr>
          <p:cNvSpPr txBox="1"/>
          <p:nvPr/>
        </p:nvSpPr>
        <p:spPr>
          <a:xfrm>
            <a:off x="1981404" y="6290482"/>
            <a:ext cx="1728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https://ods.ai/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CED2E5E-DAD3-4E5E-8834-329CD92EDD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404" y="4030843"/>
            <a:ext cx="1588700" cy="221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1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0" grpId="0"/>
      <p:bldP spid="18" grpId="0"/>
      <p:bldP spid="19" grpId="0"/>
      <p:bldP spid="20" grpId="0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9279" y="945533"/>
            <a:ext cx="11062628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Вроде как неплохие книжки </a:t>
            </a:r>
            <a:b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(на всякий осуждаю пиратство)</a:t>
            </a:r>
            <a:endParaRPr lang="ru-RU" sz="3200" b="1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2" y="6381328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>
            <a:extLst>
              <a:ext uri="{FF2B5EF4-FFF2-40B4-BE49-F238E27FC236}">
                <a16:creationId xmlns:a16="http://schemas.microsoft.com/office/drawing/2014/main" id="{E39BB326-9E54-4E6A-B8E4-88DAF4F41535}"/>
              </a:ext>
            </a:extLst>
          </p:cNvPr>
          <p:cNvSpPr txBox="1">
            <a:spLocks/>
          </p:cNvSpPr>
          <p:nvPr/>
        </p:nvSpPr>
        <p:spPr>
          <a:xfrm>
            <a:off x="2775754" y="238955"/>
            <a:ext cx="6307816" cy="4492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92C99E84-1ADF-411B-B55F-53CDD7257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64706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34B3EFC0-E0B0-41A5-A7AC-9380A915D7B2}"/>
              </a:ext>
            </a:extLst>
          </p:cNvPr>
          <p:cNvCxnSpPr>
            <a:cxnSpLocks/>
          </p:cNvCxnSpPr>
          <p:nvPr/>
        </p:nvCxnSpPr>
        <p:spPr>
          <a:xfrm flipV="1">
            <a:off x="169187" y="924745"/>
            <a:ext cx="12022813" cy="1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56DEAA5-E129-4CB3-8252-49BFA8AB67A5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07368" y="2060848"/>
            <a:ext cx="705678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1. 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Кэвин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П. 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Мэрфи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Вероятностное машинное обучение. Введение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Фундаментальная книжка. Есть и вводная составляющая, есть алгоритмы машинного обучения, а также база по линейной алгебре и </a:t>
            </a:r>
            <a:r>
              <a:rPr lang="ru-RU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теорверу</a:t>
            </a:r>
            <a:endParaRPr lang="en-US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2. Машинное обучение. Наука и искусство построения алгоритмов, которые извлекают знания из данных | 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Флах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Петер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Тут вроде описание алгоритмов должно быть простым, с минимумом «теории извне</a:t>
            </a:r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»</a:t>
            </a:r>
            <a:endParaRPr lang="en-US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.«Введение в машинное обучение с помощью PYTHON» 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А.Мюллер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С.Гвидо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Тут с большим акцентом на 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Python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и его библиотеки</a:t>
            </a:r>
          </a:p>
        </p:txBody>
      </p:sp>
      <p:pic>
        <p:nvPicPr>
          <p:cNvPr id="1026" name="Picture 2" descr="Вероятностное машинное обучение. Введение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16" y="1844824"/>
            <a:ext cx="1728191" cy="230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265" y="2636912"/>
            <a:ext cx="1721136" cy="244827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0216" y="4293096"/>
            <a:ext cx="1711961" cy="244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31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754408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 преподавателе</a:t>
            </a: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83632" y="276278"/>
            <a:ext cx="6299938" cy="44865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0848528" y="635849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27384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10817" y="962067"/>
            <a:ext cx="1218118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ямоугольник 2"/>
          <p:cNvSpPr/>
          <p:nvPr/>
        </p:nvSpPr>
        <p:spPr>
          <a:xfrm>
            <a:off x="387063" y="5868830"/>
            <a:ext cx="786917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21-25</a:t>
            </a:r>
            <a:r>
              <a:rPr lang="ru-RU" sz="1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сентября</a:t>
            </a:r>
            <a:r>
              <a:rPr lang="en-US" sz="1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2020 </a:t>
            </a:r>
            <a:r>
              <a:rPr lang="ru-RU" sz="1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представлял Россию на </a:t>
            </a:r>
            <a:r>
              <a:rPr lang="en-US" sz="1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5th BRICS Young Scientist Forum </a:t>
            </a:r>
            <a:r>
              <a:rPr lang="ru-RU" sz="1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 трэку</a:t>
            </a:r>
            <a:r>
              <a:rPr lang="en-US" sz="1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“</a:t>
            </a:r>
            <a:r>
              <a:rPr lang="en-US" sz="19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Artificial Intelligence</a:t>
            </a:r>
            <a:r>
              <a:rPr lang="en-US" sz="1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 </a:t>
            </a:r>
            <a:endParaRPr lang="ru-RU" sz="19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3067784-752C-48BF-9F66-E57B3B7C1AD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75EFEE-127C-41A5-B36C-E47081597D83}"/>
              </a:ext>
            </a:extLst>
          </p:cNvPr>
          <p:cNvSpPr txBox="1"/>
          <p:nvPr/>
        </p:nvSpPr>
        <p:spPr>
          <a:xfrm>
            <a:off x="191344" y="1516306"/>
            <a:ext cx="78461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реализовывал грант от УМНИК НТИ-</a:t>
            </a:r>
            <a:r>
              <a:rPr lang="ru-RU" sz="1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ХелсНет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по проекту «Разработка системы оценки уровня физической подготовки человека по данным изменений его функционального состояния при помощи </a:t>
            </a:r>
            <a:r>
              <a:rPr lang="ru-RU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методов машинного обучения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»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C3105A-F098-4661-9A3F-BAAC4B0AE562}"/>
              </a:ext>
            </a:extLst>
          </p:cNvPr>
          <p:cNvSpPr txBox="1"/>
          <p:nvPr/>
        </p:nvSpPr>
        <p:spPr>
          <a:xfrm>
            <a:off x="184515" y="2828835"/>
            <a:ext cx="78461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получал Стипендию Президента РФ по тематике «Разработка методики применения </a:t>
            </a:r>
            <a:r>
              <a:rPr lang="ru-RU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методов машинного обучения </a:t>
            </a:r>
            <a:r>
              <a:rPr lang="ru-RU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задаче косвенной оценки артериального давления по данным электрокардиографии»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336C58-E435-4EA4-95AE-7B556E43060D}"/>
              </a:ext>
            </a:extLst>
          </p:cNvPr>
          <p:cNvSpPr txBox="1"/>
          <p:nvPr/>
        </p:nvSpPr>
        <p:spPr>
          <a:xfrm>
            <a:off x="335360" y="4083229"/>
            <a:ext cx="79208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https://grants.extech.ru/grants/res/winners.php?OZ=4&amp;TZ=U&amp;year=2019</a:t>
            </a:r>
            <a:endParaRPr lang="ru-RU" sz="1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49AEC5-0EEB-4664-A9B0-AC858CF56C11}"/>
              </a:ext>
            </a:extLst>
          </p:cNvPr>
          <p:cNvSpPr txBox="1"/>
          <p:nvPr/>
        </p:nvSpPr>
        <p:spPr>
          <a:xfrm>
            <a:off x="207038" y="4538010"/>
            <a:ext cx="812121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получил грант Президента РФ с темой «Интерпретации результатов моделей </a:t>
            </a:r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машинного обучения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 анализе биомедицинских сигналов» 	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906921-A8FA-4579-AF73-45C74F518260}"/>
              </a:ext>
            </a:extLst>
          </p:cNvPr>
          <p:cNvSpPr txBox="1"/>
          <p:nvPr/>
        </p:nvSpPr>
        <p:spPr>
          <a:xfrm>
            <a:off x="2351652" y="5394632"/>
            <a:ext cx="6246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https://grants.extech.ru/show_news.php?id=251</a:t>
            </a:r>
            <a:endParaRPr lang="ru-RU" dirty="0"/>
          </a:p>
        </p:txBody>
      </p:sp>
      <p:pic>
        <p:nvPicPr>
          <p:cNvPr id="20" name="Picture 3">
            <a:extLst>
              <a:ext uri="{FF2B5EF4-FFF2-40B4-BE49-F238E27FC236}">
                <a16:creationId xmlns:a16="http://schemas.microsoft.com/office/drawing/2014/main" id="{9022D1FF-A546-4A01-8CBA-D0A14B9C5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724" y="1454845"/>
            <a:ext cx="3033350" cy="1303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ADE9C24-CD37-4499-A160-B51ED57C0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9211" y="2862800"/>
            <a:ext cx="2797521" cy="37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62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2" y="6237312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1991545" y="1052737"/>
            <a:ext cx="820896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Рекомендуемые видео по тематике </a:t>
            </a:r>
          </a:p>
        </p:txBody>
      </p:sp>
      <p:sp>
        <p:nvSpPr>
          <p:cNvPr id="12" name="Нижний колонтитул 6">
            <a:extLst>
              <a:ext uri="{FF2B5EF4-FFF2-40B4-BE49-F238E27FC236}">
                <a16:creationId xmlns:a16="http://schemas.microsoft.com/office/drawing/2014/main" id="{FFBC5850-E639-45CE-B13E-853DE1946AE8}"/>
              </a:ext>
            </a:extLst>
          </p:cNvPr>
          <p:cNvSpPr txBox="1">
            <a:spLocks/>
          </p:cNvSpPr>
          <p:nvPr/>
        </p:nvSpPr>
        <p:spPr>
          <a:xfrm>
            <a:off x="2775754" y="238955"/>
            <a:ext cx="6307816" cy="4492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14F3885-256B-4AB4-8E1C-5CBACC3BF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64706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B95283F-EC77-408F-A24D-7738FCB67441}"/>
              </a:ext>
            </a:extLst>
          </p:cNvPr>
          <p:cNvCxnSpPr>
            <a:cxnSpLocks/>
          </p:cNvCxnSpPr>
          <p:nvPr/>
        </p:nvCxnSpPr>
        <p:spPr>
          <a:xfrm flipV="1">
            <a:off x="169187" y="924745"/>
            <a:ext cx="12022813" cy="1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4EB76B8-90E5-4074-AA01-6C1AEB3A5C76}"/>
              </a:ext>
            </a:extLst>
          </p:cNvPr>
          <p:cNvSpPr txBox="1"/>
          <p:nvPr/>
        </p:nvSpPr>
        <p:spPr>
          <a:xfrm>
            <a:off x="-25856" y="1712997"/>
            <a:ext cx="12745416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 «</a:t>
            </a:r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матан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»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 разную статистику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</a:rPr>
              <a:t>3Blue1Brown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smtClean="0">
                <a:solidFill>
                  <a:schemeClr val="bg1"/>
                </a:solidFill>
              </a:rPr>
              <a:t>(</a:t>
            </a:r>
            <a:r>
              <a:rPr lang="ru-RU" sz="2000" b="1" dirty="0" smtClean="0">
                <a:solidFill>
                  <a:schemeClr val="bg1"/>
                </a:solidFill>
              </a:rPr>
              <a:t>красиво)</a:t>
            </a:r>
            <a:endParaRPr lang="ru-RU" sz="2000" b="1" dirty="0">
              <a:solidFill>
                <a:schemeClr val="bg1"/>
              </a:solidFill>
            </a:endParaRPr>
          </a:p>
          <a:p>
            <a:pPr lvl="1"/>
            <a:r>
              <a:rPr lang="en-US" sz="2000" b="1" u="sng" dirty="0">
                <a:solidFill>
                  <a:schemeClr val="bg1"/>
                </a:solidFill>
              </a:rPr>
              <a:t>w</a:t>
            </a:r>
            <a:r>
              <a:rPr lang="en-US" sz="2400" u="sng" dirty="0">
                <a:solidFill>
                  <a:schemeClr val="bg1"/>
                </a:solidFill>
              </a:rPr>
              <a:t>ww.youtube.com/channel/UCYO_jab_esuFRV4b17AJtAw</a:t>
            </a:r>
          </a:p>
          <a:p>
            <a:pPr lvl="1"/>
            <a:endParaRPr lang="en-US" sz="24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ru-RU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Машинное обучение (разные интересные каналы)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en-US" sz="2800" b="1" dirty="0">
                <a:solidFill>
                  <a:schemeClr val="bg1"/>
                </a:solidFill>
              </a:rPr>
              <a:t>Luci </a:t>
            </a:r>
            <a:r>
              <a:rPr lang="en-US" sz="2800" b="1" dirty="0" smtClean="0">
                <a:solidFill>
                  <a:schemeClr val="bg1"/>
                </a:solidFill>
              </a:rPr>
              <a:t>Date</a:t>
            </a:r>
            <a:r>
              <a:rPr lang="ru-RU" sz="2800" b="1" dirty="0" smtClean="0">
                <a:solidFill>
                  <a:schemeClr val="bg1"/>
                </a:solidFill>
              </a:rPr>
              <a:t> (анимации от 3</a:t>
            </a:r>
            <a:r>
              <a:rPr lang="en-US" sz="2800" b="1" dirty="0" smtClean="0">
                <a:solidFill>
                  <a:schemeClr val="bg1"/>
                </a:solidFill>
              </a:rPr>
              <a:t>Blue1Brown </a:t>
            </a:r>
            <a:r>
              <a:rPr lang="ru-RU" sz="2800" b="1" dirty="0" smtClean="0">
                <a:solidFill>
                  <a:schemeClr val="bg1"/>
                </a:solidFill>
              </a:rPr>
              <a:t>но про </a:t>
            </a:r>
            <a:r>
              <a:rPr lang="en-US" sz="2800" b="1" dirty="0" smtClean="0">
                <a:solidFill>
                  <a:schemeClr val="bg1"/>
                </a:solidFill>
              </a:rPr>
              <a:t>ML)</a:t>
            </a:r>
            <a:endParaRPr lang="ru-RU" sz="2800" b="1" dirty="0">
              <a:solidFill>
                <a:schemeClr val="bg1"/>
              </a:solidFill>
            </a:endParaRPr>
          </a:p>
          <a:p>
            <a:pPr lvl="1"/>
            <a:r>
              <a:rPr lang="en-US" sz="2400" u="sng" dirty="0">
                <a:solidFill>
                  <a:schemeClr val="bg1"/>
                </a:solidFill>
              </a:rPr>
              <a:t>https://www.youtube.com/@lucidateAI</a:t>
            </a:r>
            <a:endParaRPr lang="ru-RU" sz="2400" u="sng" dirty="0">
              <a:solidFill>
                <a:schemeClr val="bg1"/>
              </a:solidFill>
            </a:endParaRPr>
          </a:p>
          <a:p>
            <a:pPr lvl="1"/>
            <a:r>
              <a:rPr lang="tr-TR" sz="2800" b="1" dirty="0" smtClean="0">
                <a:solidFill>
                  <a:schemeClr val="bg1"/>
                </a:solidFill>
              </a:rPr>
              <a:t>Two </a:t>
            </a:r>
            <a:r>
              <a:rPr lang="tr-TR" sz="2800" b="1" dirty="0">
                <a:solidFill>
                  <a:schemeClr val="bg1"/>
                </a:solidFill>
              </a:rPr>
              <a:t>Minute </a:t>
            </a:r>
            <a:r>
              <a:rPr lang="tr-TR" sz="2800" b="1" dirty="0" smtClean="0">
                <a:solidFill>
                  <a:schemeClr val="bg1"/>
                </a:solidFill>
              </a:rPr>
              <a:t>Papers</a:t>
            </a:r>
            <a:r>
              <a:rPr lang="ru-RU" sz="2800" b="1" dirty="0" smtClean="0">
                <a:solidFill>
                  <a:schemeClr val="bg1"/>
                </a:solidFill>
              </a:rPr>
              <a:t> (обзор статей с забавным акцентом)</a:t>
            </a:r>
            <a:endParaRPr lang="en-US" sz="2800" b="1" dirty="0">
              <a:solidFill>
                <a:schemeClr val="bg1"/>
              </a:solidFill>
            </a:endParaRPr>
          </a:p>
          <a:p>
            <a:pPr lvl="1"/>
            <a:r>
              <a:rPr lang="tr-TR" sz="2400" u="sng" dirty="0">
                <a:solidFill>
                  <a:schemeClr val="bg1"/>
                </a:solidFill>
              </a:rPr>
              <a:t>https://www.youtube.com/c/K%C3%A1rolyZsolnai/featured</a:t>
            </a:r>
            <a:endParaRPr lang="en-US" sz="2400" u="sng" dirty="0">
              <a:solidFill>
                <a:schemeClr val="bg1"/>
              </a:solidFill>
            </a:endParaRPr>
          </a:p>
          <a:p>
            <a:pPr lvl="1"/>
            <a:r>
              <a:rPr lang="tr-TR" sz="2800" b="1" dirty="0">
                <a:solidFill>
                  <a:schemeClr val="bg1"/>
                </a:solidFill>
              </a:rPr>
              <a:t>StatQuest with Josh </a:t>
            </a:r>
            <a:r>
              <a:rPr lang="tr-TR" sz="2800" b="1" dirty="0" smtClean="0">
                <a:solidFill>
                  <a:schemeClr val="bg1"/>
                </a:solidFill>
              </a:rPr>
              <a:t>Starmer</a:t>
            </a:r>
            <a:r>
              <a:rPr lang="ru-RU" sz="2800" b="1" dirty="0" smtClean="0">
                <a:solidFill>
                  <a:schemeClr val="bg1"/>
                </a:solidFill>
              </a:rPr>
              <a:t> (мужик под гитару поясняет про </a:t>
            </a:r>
            <a:r>
              <a:rPr lang="en-US" sz="2800" b="1" dirty="0" smtClean="0">
                <a:solidFill>
                  <a:schemeClr val="bg1"/>
                </a:solidFill>
              </a:rPr>
              <a:t>ML)</a:t>
            </a:r>
            <a:endParaRPr lang="en-US" sz="2800" b="1" dirty="0">
              <a:solidFill>
                <a:schemeClr val="bg1"/>
              </a:solidFill>
            </a:endParaRPr>
          </a:p>
          <a:p>
            <a:pPr lvl="1"/>
            <a:r>
              <a:rPr lang="tr-TR" sz="2400" u="sng" dirty="0">
                <a:solidFill>
                  <a:schemeClr val="bg1"/>
                </a:solidFill>
              </a:rPr>
              <a:t>https://www.youtube.com/user/joshstarmer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1C133660-C88A-439D-9B30-E2DBCA3F30B4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1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2" y="6309320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1991545" y="1052737"/>
            <a:ext cx="820896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После курса</a:t>
            </a:r>
          </a:p>
        </p:txBody>
      </p:sp>
      <p:sp>
        <p:nvSpPr>
          <p:cNvPr id="14" name="Нижний колонтитул 6">
            <a:extLst>
              <a:ext uri="{FF2B5EF4-FFF2-40B4-BE49-F238E27FC236}">
                <a16:creationId xmlns:a16="http://schemas.microsoft.com/office/drawing/2014/main" id="{F6A6FB2D-DD88-40B2-87DE-D50CB4B4A4DE}"/>
              </a:ext>
            </a:extLst>
          </p:cNvPr>
          <p:cNvSpPr txBox="1">
            <a:spLocks/>
          </p:cNvSpPr>
          <p:nvPr/>
        </p:nvSpPr>
        <p:spPr>
          <a:xfrm>
            <a:off x="2775754" y="238955"/>
            <a:ext cx="6307816" cy="4492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A0A9343-EDD0-42AA-A626-A32F11EA8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64706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5B954D3E-9C2D-427E-9739-31227B640DD7}"/>
              </a:ext>
            </a:extLst>
          </p:cNvPr>
          <p:cNvCxnSpPr>
            <a:cxnSpLocks/>
          </p:cNvCxnSpPr>
          <p:nvPr/>
        </p:nvCxnSpPr>
        <p:spPr>
          <a:xfrm flipV="1">
            <a:off x="169187" y="924745"/>
            <a:ext cx="12022813" cy="1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8F55DF1-FAA5-43BF-9D00-4D71AB734A0E}"/>
              </a:ext>
            </a:extLst>
          </p:cNvPr>
          <p:cNvSpPr/>
          <p:nvPr/>
        </p:nvSpPr>
        <p:spPr>
          <a:xfrm>
            <a:off x="8383" y="1484784"/>
            <a:ext cx="12020514" cy="2046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Вас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возьмут в Яндекс</a:t>
            </a:r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/Google/</a:t>
            </a:r>
            <a:r>
              <a:rPr lang="en-US" sz="2800" strike="sngStrike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Facebook</a:t>
            </a:r>
            <a:r>
              <a:rPr lang="en-US" sz="28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Meta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*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 позицию </a:t>
            </a:r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DataScientist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/Эксперт по Нейронным Сетям/кто-то там еще</a:t>
            </a:r>
          </a:p>
          <a:p>
            <a:pPr lvl="1"/>
            <a:endParaRPr lang="ru-RU" sz="1200" u="sng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станете зарабатывать в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Х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раз больше на текущей должности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endParaRPr lang="en-US" sz="1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возможно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научитесь делать </a:t>
            </a:r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DeepFake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 пр.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0900A7-FE91-4AAA-9E00-199664882EDC}"/>
              </a:ext>
            </a:extLst>
          </p:cNvPr>
          <p:cNvSpPr txBox="1"/>
          <p:nvPr/>
        </p:nvSpPr>
        <p:spPr>
          <a:xfrm>
            <a:off x="191344" y="3573016"/>
            <a:ext cx="124520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 будете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знать базовые термины о Машинном обучении;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понимать как оно работает;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уметь реализовывать проекты по машинному обучению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простой-средней сложности; </a:t>
            </a: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 поймете почему </a:t>
            </a:r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SkyNet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нам пока не грозит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A37AAF0-DC39-4397-BF9C-29468484557A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8F55DF1-FAA5-43BF-9D00-4D71AB734A0E}"/>
              </a:ext>
            </a:extLst>
          </p:cNvPr>
          <p:cNvSpPr/>
          <p:nvPr/>
        </p:nvSpPr>
        <p:spPr>
          <a:xfrm>
            <a:off x="335360" y="6334780"/>
            <a:ext cx="8208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ru-RU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*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Meta </a:t>
            </a:r>
            <a:r>
              <a:rPr lang="ru-RU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признана чем-то там кем-то там</a:t>
            </a: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57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0992544" y="6237312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6AFA11B9-21A9-4BA7-BA37-9296ACC5CB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528" y="1413025"/>
            <a:ext cx="82089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Контакты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F4F1B9-2F94-4410-894E-D81FD3D4A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9456" y="2008627"/>
            <a:ext cx="8568952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dirty="0">
                <a:solidFill>
                  <a:schemeClr val="bg1"/>
                </a:solidFill>
              </a:rPr>
              <a:t>Долганов Антон Юрьевич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u="sng" dirty="0">
                <a:solidFill>
                  <a:schemeClr val="bg1"/>
                </a:solidFill>
              </a:rPr>
              <a:t>anton.dolganov@urfu.ru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ru-RU" u="sng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dirty="0">
                <a:solidFill>
                  <a:schemeClr val="bg1"/>
                </a:solidFill>
              </a:rPr>
              <a:t>Telegram: </a:t>
            </a:r>
            <a:r>
              <a:rPr lang="ru-RU" altLang="ru-RU" dirty="0">
                <a:solidFill>
                  <a:schemeClr val="bg1"/>
                </a:solidFill>
              </a:rPr>
              <a:t>+7-912-665-32-97 / </a:t>
            </a:r>
            <a:r>
              <a:rPr lang="en-US" altLang="ru-RU" dirty="0">
                <a:solidFill>
                  <a:schemeClr val="bg1"/>
                </a:solidFill>
              </a:rPr>
              <a:t>@</a:t>
            </a:r>
            <a:r>
              <a:rPr lang="en-US" altLang="ru-RU" dirty="0" err="1">
                <a:solidFill>
                  <a:schemeClr val="bg1"/>
                </a:solidFill>
              </a:rPr>
              <a:t>not_olga</a:t>
            </a:r>
            <a:endParaRPr lang="ru-RU" altLang="ru-RU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ru-RU" altLang="ru-RU" dirty="0">
              <a:solidFill>
                <a:schemeClr val="bg1"/>
              </a:solidFill>
            </a:endParaRPr>
          </a:p>
        </p:txBody>
      </p:sp>
      <p:sp>
        <p:nvSpPr>
          <p:cNvPr id="15" name="Нижний колонтитул 6">
            <a:extLst>
              <a:ext uri="{FF2B5EF4-FFF2-40B4-BE49-F238E27FC236}">
                <a16:creationId xmlns:a16="http://schemas.microsoft.com/office/drawing/2014/main" id="{B7A39069-6067-4B52-971F-5D9059BC613C}"/>
              </a:ext>
            </a:extLst>
          </p:cNvPr>
          <p:cNvSpPr txBox="1">
            <a:spLocks/>
          </p:cNvSpPr>
          <p:nvPr/>
        </p:nvSpPr>
        <p:spPr>
          <a:xfrm>
            <a:off x="2775754" y="238955"/>
            <a:ext cx="6307816" cy="4492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53C59D08-E4A5-40F7-AA80-7E0D47033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64706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9CEEC138-E88A-4867-AECC-23082E39D24A}"/>
              </a:ext>
            </a:extLst>
          </p:cNvPr>
          <p:cNvCxnSpPr>
            <a:cxnSpLocks/>
          </p:cNvCxnSpPr>
          <p:nvPr/>
        </p:nvCxnSpPr>
        <p:spPr>
          <a:xfrm flipV="1">
            <a:off x="169187" y="924745"/>
            <a:ext cx="12022813" cy="1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7F62A9A-59C9-498A-A852-EB4D6AA4A34F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76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2" y="6309320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46283" y="4047475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F1CC6BC9-48CA-49F2-8F95-58CDE34BEF47}"/>
              </a:ext>
            </a:extLst>
          </p:cNvPr>
          <p:cNvSpPr txBox="1">
            <a:spLocks/>
          </p:cNvSpPr>
          <p:nvPr/>
        </p:nvSpPr>
        <p:spPr>
          <a:xfrm>
            <a:off x="2775754" y="238955"/>
            <a:ext cx="6307816" cy="4492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1D7B529-F0D4-464F-B21F-2E4DFC741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64706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05D0D1A7-F68F-4DF0-BEF3-E5C81FEB8124}"/>
              </a:ext>
            </a:extLst>
          </p:cNvPr>
          <p:cNvCxnSpPr>
            <a:cxnSpLocks/>
          </p:cNvCxnSpPr>
          <p:nvPr/>
        </p:nvCxnSpPr>
        <p:spPr>
          <a:xfrm flipV="1">
            <a:off x="169187" y="924745"/>
            <a:ext cx="12022813" cy="1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0894BCBA-66D4-4117-AEAD-E62DD9D583D8}"/>
              </a:ext>
            </a:extLst>
          </p:cNvPr>
          <p:cNvSpPr txBox="1">
            <a:spLocks/>
          </p:cNvSpPr>
          <p:nvPr/>
        </p:nvSpPr>
        <p:spPr>
          <a:xfrm>
            <a:off x="1896117" y="216628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5A395D8-9EF5-4219-A04F-43607E633574}"/>
              </a:ext>
            </a:extLst>
          </p:cNvPr>
          <p:cNvSpPr/>
          <p:nvPr/>
        </p:nvSpPr>
        <p:spPr>
          <a:xfrm>
            <a:off x="11556147" y="101277"/>
            <a:ext cx="314903" cy="52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68E66E9-EC84-4DCD-8957-9F5819CC7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385" y="1471419"/>
            <a:ext cx="4348552" cy="30855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6C1808-D252-4FBB-9F79-D286E000C7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92" t="2032" r="4869" b="182"/>
          <a:stretch/>
        </p:blipFill>
        <p:spPr>
          <a:xfrm>
            <a:off x="4930174" y="1475454"/>
            <a:ext cx="2442161" cy="35336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754408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 преподавателе</a:t>
            </a: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83632" y="276278"/>
            <a:ext cx="6299938" cy="44865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0848528" y="635849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27384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>
            <a:off x="10817" y="962067"/>
            <a:ext cx="1218118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3067784-752C-48BF-9F66-E57B3B7C1AD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E20D77F-4763-494A-8A91-555239285FE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61" y="1401382"/>
            <a:ext cx="4648760" cy="32727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6BADDA6-C7A4-4301-A108-46C15719C1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4526" y="4270178"/>
            <a:ext cx="3223803" cy="25108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1B9F36B-CDCE-4AF3-AE86-55ADCABC19C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" b="2163"/>
          <a:stretch/>
        </p:blipFill>
        <p:spPr>
          <a:xfrm>
            <a:off x="773113" y="4270178"/>
            <a:ext cx="3313303" cy="2511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1FC5D6C3-3290-460D-A5EE-043140735F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2108" y="4319658"/>
            <a:ext cx="3092468" cy="25383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0577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Структура Курса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2" y="6381328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23391" y="1647198"/>
            <a:ext cx="11325561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семестра (</a:t>
            </a:r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ЗЕТ) 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tr-T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пара в неделю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 каждой паре будет Лекционный Материал и Обсуждение Практик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B1E14AE0-CCE5-4C35-9460-1E8354734DBB}"/>
              </a:ext>
            </a:extLst>
          </p:cNvPr>
          <p:cNvSpPr txBox="1">
            <a:spLocks/>
          </p:cNvSpPr>
          <p:nvPr/>
        </p:nvSpPr>
        <p:spPr>
          <a:xfrm>
            <a:off x="2783632" y="276278"/>
            <a:ext cx="6299938" cy="448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4951F6B-99C0-405D-A10F-E177FD9B4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27384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05730426-2281-4C49-AE2D-ECF7915C6CCF}"/>
              </a:ext>
            </a:extLst>
          </p:cNvPr>
          <p:cNvCxnSpPr>
            <a:cxnSpLocks/>
          </p:cNvCxnSpPr>
          <p:nvPr/>
        </p:nvCxnSpPr>
        <p:spPr>
          <a:xfrm>
            <a:off x="10817" y="962067"/>
            <a:ext cx="1218118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7513889-5A29-4BAB-8174-42AFBEF3E00D}"/>
              </a:ext>
            </a:extLst>
          </p:cNvPr>
          <p:cNvSpPr/>
          <p:nvPr/>
        </p:nvSpPr>
        <p:spPr>
          <a:xfrm>
            <a:off x="623391" y="3667969"/>
            <a:ext cx="11325561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БРС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Итоговая оценка =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0.6*Лекции+0.4*Практики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0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Лекции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0.5*Текущие 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задания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0.5*зачет/экзамен</a:t>
            </a:r>
          </a:p>
          <a:p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Текущие задания = Посещение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15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баллов) + 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Тесты (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85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баллов)</a:t>
            </a:r>
          </a:p>
          <a:p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Практики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Выполнение практик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319FF1A-4D0D-4FBC-B0EE-1D310EB6942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02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Формат Работы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2" y="6381328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23391" y="1714381"/>
            <a:ext cx="11325561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Лекции и Зачет/Экзамен</a:t>
            </a:r>
          </a:p>
          <a:p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MS Teams (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 расписанию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пока не </a:t>
            </a:r>
            <a:r>
              <a:rPr lang="ru-RU" sz="24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забанили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Записи Лекций на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YouTube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(если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 буду лениться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B1E14AE0-CCE5-4C35-9460-1E8354734DBB}"/>
              </a:ext>
            </a:extLst>
          </p:cNvPr>
          <p:cNvSpPr txBox="1">
            <a:spLocks/>
          </p:cNvSpPr>
          <p:nvPr/>
        </p:nvSpPr>
        <p:spPr>
          <a:xfrm>
            <a:off x="2783632" y="276278"/>
            <a:ext cx="6299938" cy="448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4951F6B-99C0-405D-A10F-E177FD9B4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27384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05730426-2281-4C49-AE2D-ECF7915C6CCF}"/>
              </a:ext>
            </a:extLst>
          </p:cNvPr>
          <p:cNvCxnSpPr>
            <a:cxnSpLocks/>
          </p:cNvCxnSpPr>
          <p:nvPr/>
        </p:nvCxnSpPr>
        <p:spPr>
          <a:xfrm>
            <a:off x="10817" y="962067"/>
            <a:ext cx="1218118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7513889-5A29-4BAB-8174-42AFBEF3E00D}"/>
              </a:ext>
            </a:extLst>
          </p:cNvPr>
          <p:cNvSpPr/>
          <p:nvPr/>
        </p:nvSpPr>
        <p:spPr>
          <a:xfrm>
            <a:off x="545489" y="3941537"/>
            <a:ext cx="11325561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Вопросы и Практики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Система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Moodle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tr-T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https://elearn.urfu.ru/course/view.php?id=6550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Машинное обучение 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кодовое слово </a:t>
            </a:r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mlday</a:t>
            </a:r>
            <a:endParaRPr lang="ru-RU" sz="1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319FF1A-4D0D-4FBC-B0EE-1D310EB6942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9" t="29891" r="129" b="23203"/>
          <a:stretch/>
        </p:blipFill>
        <p:spPr>
          <a:xfrm>
            <a:off x="7320136" y="3789040"/>
            <a:ext cx="4424816" cy="134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4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Список Тем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2" y="6309320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51384" y="1679696"/>
            <a:ext cx="9649072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ru-RU" sz="2800" b="1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ый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Семестр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ru-RU" sz="2800" dirty="0">
                <a:solidFill>
                  <a:schemeClr val="bg1"/>
                </a:solidFill>
                <a:latin typeface="-apple-system"/>
              </a:rPr>
              <a:t>Введение в машинное обучение</a:t>
            </a:r>
            <a:endParaRPr lang="en-US" sz="2800" dirty="0">
              <a:solidFill>
                <a:schemeClr val="bg1"/>
              </a:solidFill>
              <a:latin typeface="-apple-system"/>
            </a:endParaRPr>
          </a:p>
          <a:p>
            <a:pPr lvl="1">
              <a:spcAft>
                <a:spcPts val="600"/>
              </a:spcAft>
            </a:pPr>
            <a:r>
              <a:rPr lang="ru-RU" sz="2800" dirty="0">
                <a:solidFill>
                  <a:schemeClr val="bg1"/>
                </a:solidFill>
                <a:latin typeface="-apple-system"/>
              </a:rPr>
              <a:t>Введение в анализ данных</a:t>
            </a:r>
            <a:endParaRPr lang="en-US" sz="2800" dirty="0">
              <a:solidFill>
                <a:schemeClr val="bg1"/>
              </a:solidFill>
              <a:latin typeface="-apple-system"/>
            </a:endParaRPr>
          </a:p>
          <a:p>
            <a:pPr lvl="1">
              <a:spcAft>
                <a:spcPts val="600"/>
              </a:spcAft>
            </a:pPr>
            <a:r>
              <a:rPr lang="ru-RU" sz="2800" dirty="0">
                <a:solidFill>
                  <a:schemeClr val="bg1"/>
                </a:solidFill>
                <a:latin typeface="-apple-system"/>
              </a:rPr>
              <a:t>Классические алгоритмы машинного обучения</a:t>
            </a:r>
            <a:endParaRPr lang="en-US" sz="2800" dirty="0">
              <a:solidFill>
                <a:schemeClr val="bg1"/>
              </a:solidFill>
              <a:latin typeface="-apple-system"/>
            </a:endParaRP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-apple-system"/>
              </a:rPr>
              <a:t>Линейные модели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-apple-system"/>
              </a:rPr>
              <a:t>Нелинейные модели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-apple-system"/>
              </a:rPr>
              <a:t>Модели деревьев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-apple-system"/>
              </a:rPr>
              <a:t>Модели ансамблей</a:t>
            </a:r>
          </a:p>
          <a:p>
            <a:pPr lvl="1">
              <a:spcAft>
                <a:spcPts val="600"/>
              </a:spcAft>
            </a:pPr>
            <a:r>
              <a:rPr lang="ru-RU" sz="2800" dirty="0">
                <a:solidFill>
                  <a:schemeClr val="bg1"/>
                </a:solidFill>
                <a:latin typeface="-apple-system"/>
              </a:rPr>
              <a:t>Лучшие практики применения машинного обучения</a:t>
            </a: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1314C969-7F2F-4BCD-9BC3-CD176ECE0BF3}"/>
              </a:ext>
            </a:extLst>
          </p:cNvPr>
          <p:cNvSpPr txBox="1">
            <a:spLocks/>
          </p:cNvSpPr>
          <p:nvPr/>
        </p:nvSpPr>
        <p:spPr>
          <a:xfrm>
            <a:off x="2783632" y="276278"/>
            <a:ext cx="6299938" cy="448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0682981-761B-4C5D-B9E4-B19CCF53B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27384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0E70E7A8-8BFE-4FB7-9FCF-2704D6DE8346}"/>
              </a:ext>
            </a:extLst>
          </p:cNvPr>
          <p:cNvCxnSpPr>
            <a:cxnSpLocks/>
          </p:cNvCxnSpPr>
          <p:nvPr/>
        </p:nvCxnSpPr>
        <p:spPr>
          <a:xfrm>
            <a:off x="10817" y="962067"/>
            <a:ext cx="1218118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2D7C0FB-2F10-45B2-B0AB-77B9AC80BC0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94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 Free Lunch Theorem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064552" y="6309320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1314C969-7F2F-4BCD-9BC3-CD176ECE0BF3}"/>
              </a:ext>
            </a:extLst>
          </p:cNvPr>
          <p:cNvSpPr txBox="1">
            <a:spLocks/>
          </p:cNvSpPr>
          <p:nvPr/>
        </p:nvSpPr>
        <p:spPr>
          <a:xfrm>
            <a:off x="2783632" y="276278"/>
            <a:ext cx="6299938" cy="448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курс. Антон Долганов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0682981-761B-4C5D-B9E4-B19CCF53B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" y="-27384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0E70E7A8-8BFE-4FB7-9FCF-2704D6DE8346}"/>
              </a:ext>
            </a:extLst>
          </p:cNvPr>
          <p:cNvCxnSpPr>
            <a:cxnSpLocks/>
          </p:cNvCxnSpPr>
          <p:nvPr/>
        </p:nvCxnSpPr>
        <p:spPr>
          <a:xfrm>
            <a:off x="10817" y="962067"/>
            <a:ext cx="1218118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2D7C0FB-2F10-45B2-B0AB-77B9AC80BC0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564F402-107B-412E-88EB-B67F8FB7132B}"/>
              </a:ext>
            </a:extLst>
          </p:cNvPr>
          <p:cNvSpPr/>
          <p:nvPr/>
        </p:nvSpPr>
        <p:spPr>
          <a:xfrm>
            <a:off x="263352" y="1978814"/>
            <a:ext cx="694877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-apple-system"/>
              </a:rPr>
              <a:t>В машинном обучении есть так называемая теорема «</a:t>
            </a:r>
            <a:r>
              <a:rPr lang="tr-TR" sz="2400" dirty="0">
                <a:solidFill>
                  <a:schemeClr val="bg1"/>
                </a:solidFill>
                <a:latin typeface="-apple-system"/>
              </a:rPr>
              <a:t>No Free Lunch</a:t>
            </a:r>
            <a:r>
              <a:rPr lang="ru-RU" sz="2400" dirty="0">
                <a:solidFill>
                  <a:schemeClr val="bg1"/>
                </a:solidFill>
                <a:latin typeface="-apple-system"/>
              </a:rPr>
              <a:t>».</a:t>
            </a:r>
          </a:p>
          <a:p>
            <a:endParaRPr lang="ru-RU" sz="2400" dirty="0">
              <a:solidFill>
                <a:schemeClr val="bg1"/>
              </a:solidFill>
              <a:latin typeface="-apple-system"/>
            </a:endParaRPr>
          </a:p>
          <a:p>
            <a:r>
              <a:rPr lang="ru-RU" sz="2400" dirty="0">
                <a:solidFill>
                  <a:schemeClr val="bg1"/>
                </a:solidFill>
                <a:latin typeface="-apple-system"/>
              </a:rPr>
              <a:t>В нем говорится, что ни один алгоритм не работает лучше всего для каждой конкретной задачи.</a:t>
            </a:r>
          </a:p>
          <a:p>
            <a:endParaRPr lang="ru-RU" sz="2400" dirty="0">
              <a:solidFill>
                <a:schemeClr val="bg1"/>
              </a:solidFill>
              <a:latin typeface="-apple-system"/>
            </a:endParaRPr>
          </a:p>
          <a:p>
            <a:r>
              <a:rPr lang="ru-RU" sz="2400" dirty="0">
                <a:solidFill>
                  <a:schemeClr val="bg1"/>
                </a:solidFill>
                <a:latin typeface="-apple-system"/>
              </a:rPr>
              <a:t>В результате вам следует попробовать множество различных алгоритмов для решения вашей проблемы, используя при этом «тестовый набор» данных для оценки производительности и выбора победителя.</a:t>
            </a:r>
          </a:p>
        </p:txBody>
      </p:sp>
      <p:pic>
        <p:nvPicPr>
          <p:cNvPr id="11" name="Picture 2" descr="No Free Lunch">
            <a:extLst>
              <a:ext uri="{FF2B5EF4-FFF2-40B4-BE49-F238E27FC236}">
                <a16:creationId xmlns:a16="http://schemas.microsoft.com/office/drawing/2014/main" id="{85A97526-AC32-40B1-9D36-43C250AC70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1"/>
          <a:stretch/>
        </p:blipFill>
        <p:spPr bwMode="auto">
          <a:xfrm>
            <a:off x="7473271" y="2492896"/>
            <a:ext cx="4397779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48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47911" y="571850"/>
            <a:ext cx="10957118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47911" y="696345"/>
            <a:ext cx="8026874" cy="87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117" rIns="121117" bIns="121117" anchor="t" anchorCtr="0">
            <a:noAutofit/>
          </a:bodyPr>
          <a:lstStyle/>
          <a:p>
            <a:r>
              <a:rPr lang="ru-RU" sz="3974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Зачем нужно классическое машинное обучение?</a:t>
            </a:r>
            <a:endParaRPr sz="3974" dirty="0">
              <a:solidFill>
                <a:srgbClr val="F3F3F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19211" y="108116"/>
            <a:ext cx="5753580" cy="36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117" tIns="121117" rIns="121117" bIns="121117" anchor="t" anchorCtr="0">
            <a:noAutofit/>
          </a:bodyPr>
          <a:lstStyle/>
          <a:p>
            <a:pPr algn="ctr"/>
            <a:r>
              <a:rPr lang="en-US" sz="106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580175" y="-207752"/>
            <a:ext cx="356398" cy="662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09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09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4951F6B-99C0-405D-A10F-E177FD9B4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272827"/>
              </a:clrFrom>
              <a:clrTo>
                <a:srgbClr val="27282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6" y="-41719"/>
            <a:ext cx="1099702" cy="69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https://lh5.googleusercontent.com/1iYKFBXvyc5Iwg4AFSoK9XFBoydkvxyWpYSc2GgJ1HfuiTOiWdAAM3okzwt1kItWSgDutvXQjow6D_eHfrgqjldjeXFyrIi0l5fj9zI_M0uR_DtsVIbBLJzPBR8Nefgj58MBd2Jz4Nh4ilJl5S-wqcE7N2zhRD1rVsibHpLpsUF5NXccQF2Pv4nrzqY"/>
          <p:cNvSpPr>
            <a:spLocks noChangeAspect="1" noChangeArrowheads="1"/>
          </p:cNvSpPr>
          <p:nvPr/>
        </p:nvSpPr>
        <p:spPr bwMode="auto">
          <a:xfrm>
            <a:off x="63253" y="-113954"/>
            <a:ext cx="303614" cy="303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084" tIns="45542" rIns="91084" bIns="45542" numCol="1" anchor="t" anchorCtr="0" compatLnSpc="1">
            <a:prstTxWarp prst="textNoShape">
              <a:avLst/>
            </a:prstTxWarp>
          </a:bodyPr>
          <a:lstStyle/>
          <a:p>
            <a:endParaRPr lang="ru-RU" sz="1793"/>
          </a:p>
        </p:txBody>
      </p:sp>
      <p:sp>
        <p:nvSpPr>
          <p:cNvPr id="3" name="AutoShape 5" descr="https://lh5.googleusercontent.com/7d-xGUrg29LxS6ZcNxlEYWTZs2ItOBlrStq-NUOpeH_QVX5mndbqQyW-NzGdTFJS-QumATrMkFSeZZBnAtFOkhVS54iWD_PyHZ8ZnUG6ayQtitp07VU6y-g9jxeMr35TXY-w6hpIis92Vw5MTSUyeOzCyL7L8zZ9kIed6bApEffRtf6BQOpj-1v0lLE"/>
          <p:cNvSpPr>
            <a:spLocks noChangeAspect="1" noChangeArrowheads="1"/>
          </p:cNvSpPr>
          <p:nvPr/>
        </p:nvSpPr>
        <p:spPr bwMode="auto">
          <a:xfrm>
            <a:off x="151808" y="173846"/>
            <a:ext cx="303614" cy="303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084" tIns="45542" rIns="91084" bIns="45542" numCol="1" anchor="t" anchorCtr="0" compatLnSpc="1">
            <a:prstTxWarp prst="textNoShape">
              <a:avLst/>
            </a:prstTxWarp>
          </a:bodyPr>
          <a:lstStyle/>
          <a:p>
            <a:endParaRPr lang="ru-RU" sz="1793"/>
          </a:p>
        </p:txBody>
      </p:sp>
      <p:sp>
        <p:nvSpPr>
          <p:cNvPr id="4" name="AutoShape 4" descr="https://lh5.googleusercontent.com/1iYKFBXvyc5Iwg4AFSoK9XFBoydkvxyWpYSc2GgJ1HfuiTOiWdAAM3okzwt1kItWSgDutvXQjow6D_eHfrgqjldjeXFyrIi0l5fj9zI_M0uR_DtsVIbBLJzPBR8Nefgj58MBd2Jz4Nh4ilJl5S-wqcE7N2zhRD1rVsibHpLpsUF5NXccQF2Pv4nrzqY"/>
          <p:cNvSpPr>
            <a:spLocks noChangeAspect="1" noChangeArrowheads="1"/>
          </p:cNvSpPr>
          <p:nvPr/>
        </p:nvSpPr>
        <p:spPr bwMode="auto">
          <a:xfrm>
            <a:off x="215060" y="29946"/>
            <a:ext cx="303614" cy="30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084" tIns="45542" rIns="91084" bIns="45542" numCol="1" anchor="t" anchorCtr="0" compatLnSpc="1">
            <a:prstTxWarp prst="textNoShape">
              <a:avLst/>
            </a:prstTxWarp>
          </a:bodyPr>
          <a:lstStyle/>
          <a:p>
            <a:endParaRPr lang="ru-RU" sz="1793"/>
          </a:p>
        </p:txBody>
      </p:sp>
      <p:sp>
        <p:nvSpPr>
          <p:cNvPr id="5" name="AutoShape 7" descr="https://lh5.googleusercontent.com/7d-xGUrg29LxS6ZcNxlEYWTZs2ItOBlrStq-NUOpeH_QVX5mndbqQyW-NzGdTFJS-QumATrMkFSeZZBnAtFOkhVS54iWD_PyHZ8ZnUG6ayQtitp07VU6y-g9jxeMr35TXY-w6hpIis92Vw5MTSUyeOzCyL7L8zZ9kIed6bApEffRtf6BQOpj-1v0lLE"/>
          <p:cNvSpPr>
            <a:spLocks noChangeAspect="1" noChangeArrowheads="1"/>
          </p:cNvSpPr>
          <p:nvPr/>
        </p:nvSpPr>
        <p:spPr bwMode="auto">
          <a:xfrm>
            <a:off x="154970" y="105850"/>
            <a:ext cx="303614" cy="303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084" tIns="45542" rIns="91084" bIns="45542" numCol="1" anchor="t" anchorCtr="0" compatLnSpc="1">
            <a:prstTxWarp prst="textNoShape">
              <a:avLst/>
            </a:prstTxWarp>
          </a:bodyPr>
          <a:lstStyle/>
          <a:p>
            <a:endParaRPr lang="ru-RU" sz="1793"/>
          </a:p>
        </p:txBody>
      </p:sp>
      <p:sp>
        <p:nvSpPr>
          <p:cNvPr id="6" name="AutoShape 9" descr="https://lh5.googleusercontent.com/7d-xGUrg29LxS6ZcNxlEYWTZs2ItOBlrStq-NUOpeH_QVX5mndbqQyW-NzGdTFJS-QumATrMkFSeZZBnAtFOkhVS54iWD_PyHZ8ZnUG6ayQtitp07VU6y-g9jxeMr35TXY-w6hpIis92Vw5MTSUyeOzCyL7L8zZ9kIed6bApEffRtf6BQOpj-1v0lLE"/>
          <p:cNvSpPr>
            <a:spLocks noChangeAspect="1" noChangeArrowheads="1"/>
          </p:cNvSpPr>
          <p:nvPr/>
        </p:nvSpPr>
        <p:spPr bwMode="auto">
          <a:xfrm>
            <a:off x="306777" y="257657"/>
            <a:ext cx="303614" cy="303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084" tIns="45542" rIns="91084" bIns="45542" numCol="1" anchor="t" anchorCtr="0" compatLnSpc="1">
            <a:prstTxWarp prst="textNoShape">
              <a:avLst/>
            </a:prstTxWarp>
          </a:bodyPr>
          <a:lstStyle/>
          <a:p>
            <a:endParaRPr lang="ru-RU" sz="1793"/>
          </a:p>
        </p:txBody>
      </p:sp>
      <p:sp>
        <p:nvSpPr>
          <p:cNvPr id="7" name="Прямоугольник 6"/>
          <p:cNvSpPr/>
          <p:nvPr/>
        </p:nvSpPr>
        <p:spPr>
          <a:xfrm>
            <a:off x="1239103" y="5718912"/>
            <a:ext cx="5696047" cy="580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188" dirty="0">
                <a:solidFill>
                  <a:schemeClr val="bg1"/>
                </a:solidFill>
              </a:rPr>
              <a:t>https://arxiv.org/abs/2207.08815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438" y="2591670"/>
            <a:ext cx="11759125" cy="1812389"/>
          </a:xfrm>
          <a:prstGeom prst="rect">
            <a:avLst/>
          </a:prstGeom>
        </p:spPr>
      </p:pic>
      <p:sp>
        <p:nvSpPr>
          <p:cNvPr id="11" name="AutoShape 11" descr="https://lh5.googleusercontent.com/1iYKFBXvyc5Iwg4AFSoK9XFBoydkvxyWpYSc2GgJ1HfuiTOiWdAAM3okzwt1kItWSgDutvXQjow6D_eHfrgqjldjeXFyrIi0l5fj9zI_M0uR_DtsVIbBLJzPBR8Nefgj58MBd2Jz4Nh4ilJl5S-wqcE7N2zhRD1rVsibHpLpsUF5NXccQF2Pv4nrzqY"/>
          <p:cNvSpPr>
            <a:spLocks noChangeAspect="1" noChangeArrowheads="1"/>
          </p:cNvSpPr>
          <p:nvPr/>
        </p:nvSpPr>
        <p:spPr bwMode="auto">
          <a:xfrm>
            <a:off x="366867" y="189660"/>
            <a:ext cx="303614" cy="303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084" tIns="45542" rIns="91084" bIns="45542" numCol="1" anchor="t" anchorCtr="0" compatLnSpc="1">
            <a:prstTxWarp prst="textNoShape">
              <a:avLst/>
            </a:prstTxWarp>
          </a:bodyPr>
          <a:lstStyle/>
          <a:p>
            <a:endParaRPr lang="ru-RU" sz="1793"/>
          </a:p>
        </p:txBody>
      </p:sp>
    </p:spTree>
    <p:extLst>
      <p:ext uri="{BB962C8B-B14F-4D97-AF65-F5344CB8AC3E}">
        <p14:creationId xmlns:p14="http://schemas.microsoft.com/office/powerpoint/2010/main" val="3098872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</TotalTime>
  <Words>1327</Words>
  <Application>Microsoft Office PowerPoint</Application>
  <PresentationFormat>Широкоэкранный</PresentationFormat>
  <Paragraphs>335</Paragraphs>
  <Slides>33</Slides>
  <Notes>32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43" baseType="lpstr">
      <vt:lpstr>-apple-system</vt:lpstr>
      <vt:lpstr>Arial</vt:lpstr>
      <vt:lpstr>Calibri</vt:lpstr>
      <vt:lpstr>Cambria Math</vt:lpstr>
      <vt:lpstr>Montserrat</vt:lpstr>
      <vt:lpstr>Montserrat Black</vt:lpstr>
      <vt:lpstr>Roboto</vt:lpstr>
      <vt:lpstr>Times New Roman</vt:lpstr>
      <vt:lpstr>Verdana</vt:lpstr>
      <vt:lpstr>Тема Office</vt:lpstr>
      <vt:lpstr>Презентация PowerPoint</vt:lpstr>
      <vt:lpstr>О преподавателе</vt:lpstr>
      <vt:lpstr>О преподавателе</vt:lpstr>
      <vt:lpstr>О преподавателе</vt:lpstr>
      <vt:lpstr>Структура Курса</vt:lpstr>
      <vt:lpstr>Формат Работы</vt:lpstr>
      <vt:lpstr>Список Тем</vt:lpstr>
      <vt:lpstr>No Free Lunch Theorem</vt:lpstr>
      <vt:lpstr>Презентация PowerPoint</vt:lpstr>
      <vt:lpstr>Список Тем</vt:lpstr>
      <vt:lpstr>Порог Вхождения</vt:lpstr>
      <vt:lpstr>Проверим Свои Знания «Математики»</vt:lpstr>
      <vt:lpstr>Проверим Свои Знания «Математики»</vt:lpstr>
      <vt:lpstr>Проверим Свои Знания «Математики»</vt:lpstr>
      <vt:lpstr>Проверим Свои Знания «Математики»</vt:lpstr>
      <vt:lpstr>Проверим Свои Знания «Математики»</vt:lpstr>
      <vt:lpstr>Проверим Свои Знания «Математики»</vt:lpstr>
      <vt:lpstr>Проверим Свои Знания «Математики»</vt:lpstr>
      <vt:lpstr>Проверим Свои Знания «Математики»</vt:lpstr>
      <vt:lpstr>Проверим Свои Знания «Математики»</vt:lpstr>
      <vt:lpstr>Проверим Свои Знания «Математики»</vt:lpstr>
      <vt:lpstr>Проверим Свои Знания «Математики»</vt:lpstr>
      <vt:lpstr>Проверим Свои Знания «Математики»</vt:lpstr>
      <vt:lpstr>Проверим Свои Знания «Математики»</vt:lpstr>
      <vt:lpstr>Проверим Свои Знания «Математики»</vt:lpstr>
      <vt:lpstr>Проверим Свои Знания «Математики»</vt:lpstr>
      <vt:lpstr>Практики</vt:lpstr>
      <vt:lpstr>Материалы для дополнительного ознакомления</vt:lpstr>
      <vt:lpstr>Вроде как неплохие книжки  (на всякий осуждаю пиратство)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63</cp:revision>
  <dcterms:created xsi:type="dcterms:W3CDTF">2019-05-20T04:53:11Z</dcterms:created>
  <dcterms:modified xsi:type="dcterms:W3CDTF">2023-02-17T08:00:24Z</dcterms:modified>
</cp:coreProperties>
</file>